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2" r:id="rId6"/>
    <p:sldId id="263" r:id="rId7"/>
    <p:sldId id="264" r:id="rId8"/>
    <p:sldId id="261" r:id="rId9"/>
    <p:sldId id="267" r:id="rId10"/>
    <p:sldId id="268" r:id="rId11"/>
    <p:sldId id="269" r:id="rId12"/>
    <p:sldId id="270" r:id="rId13"/>
    <p:sldId id="271" r:id="rId14"/>
    <p:sldId id="272" r:id="rId15"/>
    <p:sldId id="273" r:id="rId16"/>
    <p:sldId id="275" r:id="rId17"/>
    <p:sldId id="276"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2A80"/>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2" y="-2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1B8CB0-2D8F-4497-9EFF-CD25361CC86E}" type="datetimeFigureOut">
              <a:rPr lang="fr-FR" smtClean="0"/>
              <a:pPr/>
              <a:t>26/11/2013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CEB787-3A0D-4358-B89E-6FD903DC324D}"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66146EE3-DF0F-46B1-B68E-2320F3586415}" type="datetimeFigureOut">
              <a:rPr lang="fr-FR" smtClean="0"/>
              <a:pPr/>
              <a:t>26/11/2013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CAB7CEE-6E36-4536-8838-AC86264DFB3E}"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146EE3-DF0F-46B1-B68E-2320F3586415}" type="datetimeFigureOut">
              <a:rPr lang="fr-FR" smtClean="0"/>
              <a:pPr/>
              <a:t>26/11/2013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AB7CEE-6E36-4536-8838-AC86264DFB3E}"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6.jpeg"/><Relationship Id="rId7" Type="http://schemas.openxmlformats.org/officeDocument/2006/relationships/image" Target="../media/image19.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3.jpeg"/><Relationship Id="rId4" Type="http://schemas.openxmlformats.org/officeDocument/2006/relationships/image" Target="../media/image17.jpeg"/><Relationship Id="rId9"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714348" y="1785926"/>
            <a:ext cx="7772400" cy="1470025"/>
          </a:xfrm>
          <a:solidFill>
            <a:schemeClr val="accent1">
              <a:lumMod val="75000"/>
            </a:schemeClr>
          </a:solidFill>
        </p:spPr>
        <p:txBody>
          <a:bodyPr>
            <a:normAutofit/>
          </a:bodyPr>
          <a:lstStyle/>
          <a:p>
            <a:r>
              <a:rPr lang="fr-FR" sz="5400" dirty="0">
                <a:solidFill>
                  <a:schemeClr val="tx2">
                    <a:lumMod val="20000"/>
                    <a:lumOff val="80000"/>
                  </a:schemeClr>
                </a:solidFill>
                <a:latin typeface="Berlin Sans FB" pitchFamily="34" charset="0"/>
              </a:rPr>
              <a:t>Diaporama N°1</a:t>
            </a:r>
          </a:p>
        </p:txBody>
      </p:sp>
      <p:sp>
        <p:nvSpPr>
          <p:cNvPr id="5" name="Sous-titre 4"/>
          <p:cNvSpPr>
            <a:spLocks noGrp="1"/>
          </p:cNvSpPr>
          <p:nvPr>
            <p:ph type="subTitle" idx="1"/>
          </p:nvPr>
        </p:nvSpPr>
        <p:spPr>
          <a:xfrm>
            <a:off x="1357290" y="3429000"/>
            <a:ext cx="6400800" cy="1752600"/>
          </a:xfrm>
        </p:spPr>
        <p:txBody>
          <a:bodyPr/>
          <a:lstStyle/>
          <a:p>
            <a:r>
              <a:rPr lang="fr-FR" dirty="0" smtClean="0">
                <a:solidFill>
                  <a:srgbClr val="FFFF00"/>
                </a:solidFill>
              </a:rPr>
              <a:t>TRAAM</a:t>
            </a:r>
            <a:r>
              <a:rPr lang="fr-FR" dirty="0" smtClean="0">
                <a:solidFill>
                  <a:srgbClr val="FFFF00"/>
                </a:solidFill>
              </a:rPr>
              <a:t>: cahier des charges diaporama</a:t>
            </a:r>
            <a:endParaRPr lang="fr-FR" dirty="0"/>
          </a:p>
        </p:txBody>
      </p:sp>
      <p:sp>
        <p:nvSpPr>
          <p:cNvPr id="20482" name="AutoShape 2" descr="data:image/jpeg;base64,/9j/4AAQSkZJRgABAQAAAQABAAD/2wCEAAkGBw8QDxUQDxQQEBESEhYUFBYXFREQERIUFBcWFhUWFBUZHSggGBomGxQUITEhJSkrLi4uGR8zODMsNygtLisBCgoKDg0OGxAQGyskHCQsLSwsLCwsLCwsLDAsLCwsLDUsLCwsLCwsLCwsLCwsLCwsLCwsLCwsLDc3LCwsKysrK//AABEIAKwBJgMBIgACEQEDEQH/xAAbAAEAAgMBAQAAAAAAAAAAAAAABgcBBAUDAv/EAEQQAAICAQEFBAUIBgkFAQAAAAABAgMRBAUGEiExE0FRcSIyYZGxByMkYnKBocEWM0Ky0eEUQ0RTc4KSotJSVIOT8DT/xAAXAQEBAQEAAAAAAAAAAAAAAAAAAQID/8QAIhEBAQACAgICAgMAAAAAAAAAAAECEhExEzIiQgNBIVFh/9oADAMBAAIRAxEAPwC8QAAAAAAAAAAAAAAAAAAAAAAAAAAAAAAAAAAAAAAAAAAAAAAAAAAAAAAAAAAAAAAAAAAAAAAAAAAAAAAAAAAAAAAAAAAAAAAAAAAAAAAAAAAAAAAAAAAAAAAAAAAAAAAAAAAAAAAAAAAAAAAAAYbOXtXeHSaZfPWwi+6OczflFc2B1QcHd/eerW2ThXC2HBFSzNKKkm8clnK+9I7wWzgAAQAAAAAAYyfFl0YrMnFL2tID0BydTvLoq+Ur6s+CkpS9yyzm378aVepG6zyg4r3zwTmLxUoMZIPqd+bf6vT8Ptsnj8Ip/E09pbwbTjjjddHEsrhgpPHXq2/gS5RdKsTJ8ysiurSKt2nfqo8Ds1U7XYlLhjZwOKazzUMGlrY6dqCjOdtjWbFJTkoPDbXE1jrjvJu1otW3aumh691MfOcV+Zqz3n0C/tFH3Ti/gVpbKjhrhTVOM1+tm+DgfKXT0s9cdx7Wzc4QrqoknF+nYufF1fKK+5dxNzRYD3t0H9/F+Sm/yH6W6D++X+mz+BA7oamUIVrT4UHl2Ys7SfV81wY70uvRH3dptTKEK46aXoyzKzhsU5Lm8NcHkuo3ppE5W9ug/v4rzU1+R6w3n0D/ALTQvOcY/EgOo0urdUalppJRll2cNim023jHD5LqeWojYqoV9hNSUvSsw03FvOGms+wbmkWhRtGiz9XbVP7M4y+DNnJT+q7JVxj2U+14/Sk4rg4W/PuXsPVatVVwdd84WynwuuNko4y+TUc8+SyNzxrbGStFtnX11Qt/pDlGcuFJqE2mm16WY57vE2v0q19cIzn2LjN4i3BriabXdL2PuLvE0qwgQT9NdTGKlOirhl6r45w4uvT0X4M9Vv3JJOenaz0xZ18sxWS7RNKmwIb+nkf+3t/1V/xMy38gv7Pdn7VX/IbT+zWpiCFz388NNZn2zrX5mjq99tZxcEKaqnjOJynKWHyT4cL4jaGlWEedlsYrMmkva8FYa3bm0Ha6bb+ykuHi4IwhGKk31k8v9lnIlqKrbJ9pZPVV1ySc1OVynyUpcCbxnnjkS5tTBZWu3x0FTa7VWSX7NadsvvUc4+84eq36um+DS6eWX0djUc+1Rjl+/BGdlaXU2SlKnTzlFTfZwnFKHDhJcbjlJZyzr7N3I10k3bOFEpzlJuDalHjbbUUs45PHUm1/S64zty9Rt7UX8T1OqdNSynwLso5Txwp+s23y6nI0dyjS7I1KU5Qb9JuHBnnx2SeZYS8SzNl7i6SmKUuO3Hi2l4vvy+fizw380tVWgnCuEK04yWIpR6rHP3jW3s2nUc/5L62pWZfE1VBN83l5eeb8iwSEfJtDlc/sL94m5cOmfyewADbAeeos4YuXXCyeh5apZhJfVYEPs3s1c7HCiiDab6ynJ4XfwqP5mnDbm0rrFVCVcJPPJQSxhZfOTfgaNNVstT2dM3VOcnFSWOWeb6pncp3Jk/1t8m31aT4uf1k0cucr06cSOHbqNVK5VXam2OZJOXEoQin3vhS5HPvqo7XErFqIRkuOfE7eWfSxlvnj8idabcrRwTTU5565lyfjk6en2FpK/VprXmuL4l1tN5FazVU7PosLXWsYzCUXL7sJ/gdGzZur1E+KOk/o8McllJ/flJfEsiFajyikl7EkfWBoboLZuztDUT49ROmOFhJLGFy8M56eJtV7jJy47tRdZJLHVtJcuSUm0ui7iYg1rGdqrDeTYVGktj2UcOWct4y21nm0vYSrdTZ2nnpYTlXXKT4stpNvEmu85m/0fTg//ujO1uVLOjj7Jz/eMSTdu26OxDTVx9WMF5RSPVRMg6uTGAZAAw0ZAEK+UGKxX3ekvhI+t1Njae/S8VkMy45LPNPHLw8x8oXSv7S/M6G4j+iv/Fl8InOz5ukvweWo3F0cpKSU4yXNPKbT6csr2s1NRuHGXD8/biLzGLbcE8NeqnjvZMwa1jO1QTUbj3y4F/SOKNbbjFrEVlNfm39546rc/XTcM2VShUmoxxw9Vjm8Z737ywQNIb1XN+6e0Jyg5SqcaouMUvR5PC5vv6fiYv3S2hZOMpyqahDghFYjhej1fe8RRY5hk0i71Tu0q7Y6lq+anKFailGKUYxy0ufVv0CSaLcq619vdqOJ2Qj3JtR5ySSSS/aOLvE/ptn2Y/Gz+JaWhWKoL6kfgjMnOVjVvEiN6HcLRV5ypzcucufDxP245v3nb0uxdLV6lVax38Kb97OgDprHPasJGQCoEP8AlLl9Ea8cL3yiiYEJ+UyXzEV4zgv98RVx7e3ycx+atfjYl7o/zJgRX5PY400342v8IxJUZw9YuftQAGmQ+LFyfkfZhgVxVLg18P8AGh+LSLHRWm1Mx1ifhOL90iy0Yx7reXUZABtgAAAAAQzf6PqP2/kzpbjyzpfKyX5Glv7H0YP2/wAvzNjcJ/RpLwul+7E5/d0+iTAA6OYAAAAAhvyherX9pfmbm4L+iy9lsv3Ymn8oXqQ+0vibXyfv6NP/ABn+7A533dPolAAOjmAAAYZkwwKl2/8A/st8o/GZa+nWIRX1V8Cp9s89Zd5w+D/iW1BYSXsOePtXTP1j6AB0cwGMnxZbGKzJpL2vAHoQT5TJejUvG2H4PP5HW2lvtoaW4qztpr9mtOx/fjkvvIPvLt6zWzrk6uwqjYsOTzOcuGWIpRyk+eevcZyskbwxvPKc7hxxo8+Nkn8F+RJDg7kxxooe1zf+5neGPUTLugANMgAArbeiPDqWWNTLMU/FJ+9EC3zhi/z/AJE22VPOnqfjXD91GMfat31jaBjJiU0urSNsPoHP1e29LV+strh5ySORqN+dDH1HO1/UhOS9+MfiF4tScEFv39m89jp5cu+cowX+3LNG7eLallbsj2VVabTcYueHjOMya549hneLpXd39XzUX7V+8jG4l0VRZxNJKzveP2V/Ahmrsutrduo1TajJJQlOMHKSw1iCXNZwa+relVfznG7s+hFQlOOOXNyxhczncvlK6a/Hhamp2/o6+Vl9EX4OcM+7Jpz3y2ev65S+zGyfwRXHaVwrcIUOy2T5Ti4xjBeXe+/obfZah1uurTqbn/WSVilDuxFKLz49UWfk5TxyJrLfnQd0rX5U3f8AE83v3o/+nUP/AMTXxItPZut7N116dek8ucoS4492I4PuzZO0HU6q6lGMnluUMz/yviWOS943ppik36eaP/p1H/r/AJn0t+tF39uv/DY/giLW7I2h2TqhUlCUuJtwUp93SSkscl4C7ZWv7Pso0pRclJtxbmuazhp+CG9NcW3vfvBpdTGEaZTcuJcnXbDvz1lFI7G4F8I0Ti5RUu1bSbSbXDHnjw5EX1Oi1Ua1WtO/XUnN8SmllZSSi01heK6s0tdXBQSlVZ2vGk5OKdag37XlYWe7vJzeeV4nHC4kzOSm52V1Rgq7Lo2ylhxi7oRS54fFHl0XibFu0761Dg1lnFNtdn2rlOOOJ5ak2+kc/ejXk/xnxrcBVNu3NdXwfS5SdieI/MzlHhWXxpw5fzPW/b20q3BS1Ge0i5x9CqXJY64XL1kXyRNKtExLoVdqd49pVzUJXxzKHGvm636PLr4PmuRjU7wbSjZ2MtRFT4U3iurCUm0uf+VjyQ8da+0eetuX14L8F/EtiU0urS/ApuKktRZG22MrOKLnPMOCDcUlhxS5JLJrdvVbOfa3W6iuuXC5cdl/HiKk3CGcPm8ckYmXFtbuPMi2ddvNoaOVl9SfgpKUv9K5nC1fyh0dNPVfd7eHso++eH7kQrZGhsmnKnSWTXHJQhw9i3FPEJSl0XLmdrZm6e1Oz59lp7JZUm3G3hUm3iPLuWFn2F3yv6TXGdsazfHaNsJyrVNEIRc5NZtkorvy8L8GR3aepc63PUXW3WSx2dcuOSm39SCwksrOUTjRfJvR2UatTOVsYxScV6EZYWPS8fIlWg2LpqMdlXBNd+OKXvY1yvZtjOlXUbA1l0I16ehRg5xlK1t14jGSbhBdHlJ8/aSPS/J/KcoT1V0sQeY1wb4IyeU5c+/Dx0ZPcGTUwjNzta2z9HCiuNVaajFcsvL8epsgG2AAAAABB9+a/nIs0695tdXVGEKq4QjFRjObsk5JdHwpJfiSHerZFuox2XC2sdXwnJW6Wts4VdqFwRWIwSTjFYwv2U37zneZleHSWcfy5+r2htR1qydqhCfq8EYRz73JnM1cMwjK7VOyc3hVu2XH1xzimva+hLadxKeJSsttm10WWorljkm2kdTT7q6KDz2SlLxk22xxlTaRXHDpYwUYwsd7fPEM1xTfJubXh7Tero1E4KurS8eZZdr4lLGfViuHw9q6ll0aGmHqQhHyikbGBoXNXte7u0pwVSddNWeJpqLk3yz6SzhYWOhvR3Fc8dtfPhTzwQc1DPi1nDfTqiaGTUwjNzqNQ3J0WVKcZWSXRyfTywdOjYWkh6tNfm0pP3s6QLrE2ryhRCPqxivJJHpgyCoYAAAAAYwfE6Yvqk/NJnoANKzZOnl1qrf+VGrZu1opc3TDPispnXBOIvNR6W5uhb4uzxLxTefea73D0PFxxUoyaa4k1xYeM88exe4lIGsNqidG4GihJyj2ilLq8xy+/m8H1RuFoIZcYzXF62Gk5ebS59WSoE1i7VG9NuRs6tYjSsPqstJ+eDp6TYmlq/V01Rx9VN+9nRA1ibVhRS6GQDSAAAAAAAAAAAAAAAAAAAAAAAAAAAAAAAAAAAAAAAAAAAAAAAAAAAAAAAAAAAAAAAAAAAAAAAAAAAAAAAAAAAAAAAAAAAAAAAAAAAAAAAAAAAAAAAAAAAAAAAAAAAAAAAAAAAAAAAAAAAAAAAAAAAAAAAAAAAAAAAAAAA//2Q=="/>
          <p:cNvSpPr>
            <a:spLocks noChangeAspect="1" noChangeArrowheads="1"/>
          </p:cNvSpPr>
          <p:nvPr/>
        </p:nvSpPr>
        <p:spPr bwMode="auto">
          <a:xfrm>
            <a:off x="155575" y="-784225"/>
            <a:ext cx="2800350" cy="16383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20484" name="AutoShape 4" descr="data:image/jpeg;base64,/9j/4AAQSkZJRgABAQAAAQABAAD/2wCEAAkGBw8QDxUQDxQQEBESEhYUFBYXFREQERIUFBcWFhUWFBUZHSggGBomGxQUITEhJSkrLi4uGR8zODMsNygtLisBCgoKDg0OGxAQGyskHCQsLSwsLCwsLCwsLDAsLCwsLDUsLCwsLCwsLCwsLCwsLCwsLCwsLCwsLDc3LCwsKysrK//AABEIAKwBJgMBIgACEQEDEQH/xAAbAAEAAgMBAQAAAAAAAAAAAAAABgcBBAUDAv/EAEQQAAICAQEFBAUIBgkFAQAAAAABAgMRBAUGEiExE0FRcSIyYZGxByMkYnKBocEWM0Ky0eEUQ0RTc4KSotJSVIOT8DT/xAAXAQEBAQEAAAAAAAAAAAAAAAAAAQID/8QAIhEBAQACAgICAgMAAAAAAAAAAAECEhExEzIiQgNBIVFh/9oADAMBAAIRAxEAPwC8QAAAAAAAAAAAAAAAAAAAAAAAAAAAAAAAAAAAAAAAAAAAAAAAAAAAAAAAAAAAAAAAAAAAAAAAAAAAAAAAAAAAAAAAAAAAAAAAAAAAAAAAAAAAAAAAAAAAAAAAAAAAAAAAAAAAAAAAAAAAAAAAAYbOXtXeHSaZfPWwi+6OczflFc2B1QcHd/eerW2ThXC2HBFSzNKKkm8clnK+9I7wWzgAAQAAAAAAYyfFl0YrMnFL2tID0BydTvLoq+Ur6s+CkpS9yyzm378aVepG6zyg4r3zwTmLxUoMZIPqd+bf6vT8Ptsnj8Ip/E09pbwbTjjjddHEsrhgpPHXq2/gS5RdKsTJ8ysiurSKt2nfqo8Ds1U7XYlLhjZwOKazzUMGlrY6dqCjOdtjWbFJTkoPDbXE1jrjvJu1otW3aumh691MfOcV+Zqz3n0C/tFH3Ti/gVpbKjhrhTVOM1+tm+DgfKXT0s9cdx7Wzc4QrqoknF+nYufF1fKK+5dxNzRYD3t0H9/F+Sm/yH6W6D++X+mz+BA7oamUIVrT4UHl2Ys7SfV81wY70uvRH3dptTKEK46aXoyzKzhsU5Lm8NcHkuo3ppE5W9ug/v4rzU1+R6w3n0D/ALTQvOcY/EgOo0urdUalppJRll2cNim023jHD5LqeWojYqoV9hNSUvSsw03FvOGms+wbmkWhRtGiz9XbVP7M4y+DNnJT+q7JVxj2U+14/Sk4rg4W/PuXsPVatVVwdd84WynwuuNko4y+TUc8+SyNzxrbGStFtnX11Qt/pDlGcuFJqE2mm16WY57vE2v0q19cIzn2LjN4i3BriabXdL2PuLvE0qwgQT9NdTGKlOirhl6r45w4uvT0X4M9Vv3JJOenaz0xZ18sxWS7RNKmwIb+nkf+3t/1V/xMy38gv7Pdn7VX/IbT+zWpiCFz388NNZn2zrX5mjq99tZxcEKaqnjOJynKWHyT4cL4jaGlWEedlsYrMmkva8FYa3bm0Ha6bb+ykuHi4IwhGKk31k8v9lnIlqKrbJ9pZPVV1ySc1OVynyUpcCbxnnjkS5tTBZWu3x0FTa7VWSX7NadsvvUc4+84eq36um+DS6eWX0djUc+1Rjl+/BGdlaXU2SlKnTzlFTfZwnFKHDhJcbjlJZyzr7N3I10k3bOFEpzlJuDalHjbbUUs45PHUm1/S64zty9Rt7UX8T1OqdNSynwLso5Txwp+s23y6nI0dyjS7I1KU5Qb9JuHBnnx2SeZYS8SzNl7i6SmKUuO3Hi2l4vvy+fizw380tVWgnCuEK04yWIpR6rHP3jW3s2nUc/5L62pWZfE1VBN83l5eeb8iwSEfJtDlc/sL94m5cOmfyewADbAeeos4YuXXCyeh5apZhJfVYEPs3s1c7HCiiDab6ynJ4XfwqP5mnDbm0rrFVCVcJPPJQSxhZfOTfgaNNVstT2dM3VOcnFSWOWeb6pncp3Jk/1t8m31aT4uf1k0cucr06cSOHbqNVK5VXam2OZJOXEoQin3vhS5HPvqo7XErFqIRkuOfE7eWfSxlvnj8idabcrRwTTU5565lyfjk6en2FpK/VprXmuL4l1tN5FazVU7PosLXWsYzCUXL7sJ/gdGzZur1E+KOk/o8McllJ/flJfEsiFajyikl7EkfWBoboLZuztDUT49ROmOFhJLGFy8M56eJtV7jJy47tRdZJLHVtJcuSUm0ui7iYg1rGdqrDeTYVGktj2UcOWct4y21nm0vYSrdTZ2nnpYTlXXKT4stpNvEmu85m/0fTg//ujO1uVLOjj7Jz/eMSTdu26OxDTVx9WMF5RSPVRMg6uTGAZAAw0ZAEK+UGKxX3ekvhI+t1Njae/S8VkMy45LPNPHLw8x8oXSv7S/M6G4j+iv/Fl8InOz5ukvweWo3F0cpKSU4yXNPKbT6csr2s1NRuHGXD8/biLzGLbcE8NeqnjvZMwa1jO1QTUbj3y4F/SOKNbbjFrEVlNfm39546rc/XTcM2VShUmoxxw9Vjm8Z737ywQNIb1XN+6e0Jyg5SqcaouMUvR5PC5vv6fiYv3S2hZOMpyqahDghFYjhej1fe8RRY5hk0i71Tu0q7Y6lq+anKFailGKUYxy0ufVv0CSaLcq619vdqOJ2Qj3JtR5ySSSS/aOLvE/ptn2Y/Gz+JaWhWKoL6kfgjMnOVjVvEiN6HcLRV5ypzcucufDxP245v3nb0uxdLV6lVax38Kb97OgDprHPasJGQCoEP8AlLl9Ea8cL3yiiYEJ+UyXzEV4zgv98RVx7e3ycx+atfjYl7o/zJgRX5PY400342v8IxJUZw9YuftQAGmQ+LFyfkfZhgVxVLg18P8AGh+LSLHRWm1Mx1ifhOL90iy0Yx7reXUZABtgAAAAAQzf6PqP2/kzpbjyzpfKyX5Glv7H0YP2/wAvzNjcJ/RpLwul+7E5/d0+iTAA6OYAAAAAhvyherX9pfmbm4L+iy9lsv3Ymn8oXqQ+0vibXyfv6NP/ABn+7A533dPolAAOjmAAAYZkwwKl2/8A/st8o/GZa+nWIRX1V8Cp9s89Zd5w+D/iW1BYSXsOePtXTP1j6AB0cwGMnxZbGKzJpL2vAHoQT5TJejUvG2H4PP5HW2lvtoaW4qztpr9mtOx/fjkvvIPvLt6zWzrk6uwqjYsOTzOcuGWIpRyk+eevcZyskbwxvPKc7hxxo8+Nkn8F+RJDg7kxxooe1zf+5neGPUTLugANMgAArbeiPDqWWNTLMU/FJ+9EC3zhi/z/AJE22VPOnqfjXD91GMfat31jaBjJiU0urSNsPoHP1e29LV+strh5ySORqN+dDH1HO1/UhOS9+MfiF4tScEFv39m89jp5cu+cowX+3LNG7eLallbsj2VVabTcYueHjOMya549hneLpXd39XzUX7V+8jG4l0VRZxNJKzveP2V/Ahmrsutrduo1TajJJQlOMHKSw1iCXNZwa+relVfznG7s+hFQlOOOXNyxhczncvlK6a/Hhamp2/o6+Vl9EX4OcM+7Jpz3y2ev65S+zGyfwRXHaVwrcIUOy2T5Ti4xjBeXe+/obfZah1uurTqbn/WSVilDuxFKLz49UWfk5TxyJrLfnQd0rX5U3f8AE83v3o/+nUP/AMTXxItPZut7N116dek8ucoS4492I4PuzZO0HU6q6lGMnluUMz/yviWOS943ppik36eaP/p1H/r/AJn0t+tF39uv/DY/giLW7I2h2TqhUlCUuJtwUp93SSkscl4C7ZWv7Pso0pRclJtxbmuazhp+CG9NcW3vfvBpdTGEaZTcuJcnXbDvz1lFI7G4F8I0Ti5RUu1bSbSbXDHnjw5EX1Oi1Ua1WtO/XUnN8SmllZSSi01heK6s0tdXBQSlVZ2vGk5OKdag37XlYWe7vJzeeV4nHC4kzOSm52V1Rgq7Lo2ylhxi7oRS54fFHl0XibFu0761Dg1lnFNtdn2rlOOOJ5ak2+kc/ejXk/xnxrcBVNu3NdXwfS5SdieI/MzlHhWXxpw5fzPW/b20q3BS1Ge0i5x9CqXJY64XL1kXyRNKtExLoVdqd49pVzUJXxzKHGvm636PLr4PmuRjU7wbSjZ2MtRFT4U3iurCUm0uf+VjyQ8da+0eetuX14L8F/EtiU0urS/ApuKktRZG22MrOKLnPMOCDcUlhxS5JLJrdvVbOfa3W6iuuXC5cdl/HiKk3CGcPm8ckYmXFtbuPMi2ddvNoaOVl9SfgpKUv9K5nC1fyh0dNPVfd7eHso++eH7kQrZGhsmnKnSWTXHJQhw9i3FPEJSl0XLmdrZm6e1Oz59lp7JZUm3G3hUm3iPLuWFn2F3yv6TXGdsazfHaNsJyrVNEIRc5NZtkorvy8L8GR3aepc63PUXW3WSx2dcuOSm39SCwksrOUTjRfJvR2UatTOVsYxScV6EZYWPS8fIlWg2LpqMdlXBNd+OKXvY1yvZtjOlXUbA1l0I16ehRg5xlK1t14jGSbhBdHlJ8/aSPS/J/KcoT1V0sQeY1wb4IyeU5c+/Dx0ZPcGTUwjNzta2z9HCiuNVaajFcsvL8epsgG2AAAAABB9+a/nIs0695tdXVGEKq4QjFRjObsk5JdHwpJfiSHerZFuox2XC2sdXwnJW6Wts4VdqFwRWIwSTjFYwv2U37zneZleHSWcfy5+r2htR1qydqhCfq8EYRz73JnM1cMwjK7VOyc3hVu2XH1xzimva+hLadxKeJSsttm10WWorljkm2kdTT7q6KDz2SlLxk22xxlTaRXHDpYwUYwsd7fPEM1xTfJubXh7Tero1E4KurS8eZZdr4lLGfViuHw9q6ll0aGmHqQhHyikbGBoXNXte7u0pwVSddNWeJpqLk3yz6SzhYWOhvR3Fc8dtfPhTzwQc1DPi1nDfTqiaGTUwjNzqNQ3J0WVKcZWSXRyfTywdOjYWkh6tNfm0pP3s6QLrE2ryhRCPqxivJJHpgyCoYAAAAAYwfE6Yvqk/NJnoANKzZOnl1qrf+VGrZu1opc3TDPispnXBOIvNR6W5uhb4uzxLxTefea73D0PFxxUoyaa4k1xYeM88exe4lIGsNqidG4GihJyj2ilLq8xy+/m8H1RuFoIZcYzXF62Gk5ebS59WSoE1i7VG9NuRs6tYjSsPqstJ+eDp6TYmlq/V01Rx9VN+9nRA1ibVhRS6GQDSAAAAAAAAAAAAAAAAAAAAAAAAAAAAAAAAAAAAAAAAAAAAAAAAAAAAAAAAAAAAAAAAAAAAAAAAAAAAAAAAAAAAAAAAAAAAAAAAAAAAAAAAAAAAAAAAAAAAAAAAAAAAAAAAAAAAAAAAAAAAAAAAAAAAAAAAAAAAAAAAAAA//2Q=="/>
          <p:cNvSpPr>
            <a:spLocks noChangeAspect="1" noChangeArrowheads="1"/>
          </p:cNvSpPr>
          <p:nvPr/>
        </p:nvSpPr>
        <p:spPr bwMode="auto">
          <a:xfrm>
            <a:off x="155575" y="-784225"/>
            <a:ext cx="2800350" cy="16383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20486" name="AutoShape 6" descr="data:image/jpeg;base64,/9j/4AAQSkZJRgABAQAAAQABAAD/2wCEAAkGBw8QDxUQDxQQEBESEhYUFBYXFREQERIUFBcWFhUWFBUZHSggGBomGxQUITEhJSkrLi4uGR8zODMsNygtLisBCgoKDg0OGxAQGyskHCQsLSwsLCwsLCwsLDAsLCwsLDUsLCwsLCwsLCwsLCwsLCwsLCwsLCwsLDc3LCwsKysrK//AABEIAKwBJgMBIgACEQEDEQH/xAAbAAEAAgMBAQAAAAAAAAAAAAAABgcBBAUDAv/EAEQQAAICAQEFBAUIBgkFAQAAAAABAgMRBAUGEiExE0FRcSIyYZGxByMkYnKBocEWM0Ky0eEUQ0RTc4KSotJSVIOT8DT/xAAXAQEBAQEAAAAAAAAAAAAAAAAAAQID/8QAIhEBAQACAgICAgMAAAAAAAAAAAECEhExEzIiQgNBIVFh/9oADAMBAAIRAxEAPwC8QAAAAAAAAAAAAAAAAAAAAAAAAAAAAAAAAAAAAAAAAAAAAAAAAAAAAAAAAAAAAAAAAAAAAAAAAAAAAAAAAAAAAAAAAAAAAAAAAAAAAAAAAAAAAAAAAAAAAAAAAAAAAAAAAAAAAAAAAAAAAAAAAYbOXtXeHSaZfPWwi+6OczflFc2B1QcHd/eerW2ThXC2HBFSzNKKkm8clnK+9I7wWzgAAQAAAAAAYyfFl0YrMnFL2tID0BydTvLoq+Ur6s+CkpS9yyzm378aVepG6zyg4r3zwTmLxUoMZIPqd+bf6vT8Ptsnj8Ip/E09pbwbTjjjddHEsrhgpPHXq2/gS5RdKsTJ8ysiurSKt2nfqo8Ds1U7XYlLhjZwOKazzUMGlrY6dqCjOdtjWbFJTkoPDbXE1jrjvJu1otW3aumh691MfOcV+Zqz3n0C/tFH3Ti/gVpbKjhrhTVOM1+tm+DgfKXT0s9cdx7Wzc4QrqoknF+nYufF1fKK+5dxNzRYD3t0H9/F+Sm/yH6W6D++X+mz+BA7oamUIVrT4UHl2Ys7SfV81wY70uvRH3dptTKEK46aXoyzKzhsU5Lm8NcHkuo3ppE5W9ug/v4rzU1+R6w3n0D/ALTQvOcY/EgOo0urdUalppJRll2cNim023jHD5LqeWojYqoV9hNSUvSsw03FvOGms+wbmkWhRtGiz9XbVP7M4y+DNnJT+q7JVxj2U+14/Sk4rg4W/PuXsPVatVVwdd84WynwuuNko4y+TUc8+SyNzxrbGStFtnX11Qt/pDlGcuFJqE2mm16WY57vE2v0q19cIzn2LjN4i3BriabXdL2PuLvE0qwgQT9NdTGKlOirhl6r45w4uvT0X4M9Vv3JJOenaz0xZ18sxWS7RNKmwIb+nkf+3t/1V/xMy38gv7Pdn7VX/IbT+zWpiCFz388NNZn2zrX5mjq99tZxcEKaqnjOJynKWHyT4cL4jaGlWEedlsYrMmkva8FYa3bm0Ha6bb+ykuHi4IwhGKk31k8v9lnIlqKrbJ9pZPVV1ySc1OVynyUpcCbxnnjkS5tTBZWu3x0FTa7VWSX7NadsvvUc4+84eq36um+DS6eWX0djUc+1Rjl+/BGdlaXU2SlKnTzlFTfZwnFKHDhJcbjlJZyzr7N3I10k3bOFEpzlJuDalHjbbUUs45PHUm1/S64zty9Rt7UX8T1OqdNSynwLso5Txwp+s23y6nI0dyjS7I1KU5Qb9JuHBnnx2SeZYS8SzNl7i6SmKUuO3Hi2l4vvy+fizw380tVWgnCuEK04yWIpR6rHP3jW3s2nUc/5L62pWZfE1VBN83l5eeb8iwSEfJtDlc/sL94m5cOmfyewADbAeeos4YuXXCyeh5apZhJfVYEPs3s1c7HCiiDab6ynJ4XfwqP5mnDbm0rrFVCVcJPPJQSxhZfOTfgaNNVstT2dM3VOcnFSWOWeb6pncp3Jk/1t8m31aT4uf1k0cucr06cSOHbqNVK5VXam2OZJOXEoQin3vhS5HPvqo7XErFqIRkuOfE7eWfSxlvnj8idabcrRwTTU5565lyfjk6en2FpK/VprXmuL4l1tN5FazVU7PosLXWsYzCUXL7sJ/gdGzZur1E+KOk/o8McllJ/flJfEsiFajyikl7EkfWBoboLZuztDUT49ROmOFhJLGFy8M56eJtV7jJy47tRdZJLHVtJcuSUm0ui7iYg1rGdqrDeTYVGktj2UcOWct4y21nm0vYSrdTZ2nnpYTlXXKT4stpNvEmu85m/0fTg//ujO1uVLOjj7Jz/eMSTdu26OxDTVx9WMF5RSPVRMg6uTGAZAAw0ZAEK+UGKxX3ekvhI+t1Njae/S8VkMy45LPNPHLw8x8oXSv7S/M6G4j+iv/Fl8InOz5ukvweWo3F0cpKSU4yXNPKbT6csr2s1NRuHGXD8/biLzGLbcE8NeqnjvZMwa1jO1QTUbj3y4F/SOKNbbjFrEVlNfm39546rc/XTcM2VShUmoxxw9Vjm8Z737ywQNIb1XN+6e0Jyg5SqcaouMUvR5PC5vv6fiYv3S2hZOMpyqahDghFYjhej1fe8RRY5hk0i71Tu0q7Y6lq+anKFailGKUYxy0ufVv0CSaLcq619vdqOJ2Qj3JtR5ySSSS/aOLvE/ptn2Y/Gz+JaWhWKoL6kfgjMnOVjVvEiN6HcLRV5ypzcucufDxP245v3nb0uxdLV6lVax38Kb97OgDprHPasJGQCoEP8AlLl9Ea8cL3yiiYEJ+UyXzEV4zgv98RVx7e3ycx+atfjYl7o/zJgRX5PY400342v8IxJUZw9YuftQAGmQ+LFyfkfZhgVxVLg18P8AGh+LSLHRWm1Mx1ifhOL90iy0Yx7reXUZABtgAAAAAQzf6PqP2/kzpbjyzpfKyX5Glv7H0YP2/wAvzNjcJ/RpLwul+7E5/d0+iTAA6OYAAAAAhvyherX9pfmbm4L+iy9lsv3Ymn8oXqQ+0vibXyfv6NP/ABn+7A533dPolAAOjmAAAYZkwwKl2/8A/st8o/GZa+nWIRX1V8Cp9s89Zd5w+D/iW1BYSXsOePtXTP1j6AB0cwGMnxZbGKzJpL2vAHoQT5TJejUvG2H4PP5HW2lvtoaW4qztpr9mtOx/fjkvvIPvLt6zWzrk6uwqjYsOTzOcuGWIpRyk+eevcZyskbwxvPKc7hxxo8+Nkn8F+RJDg7kxxooe1zf+5neGPUTLugANMgAArbeiPDqWWNTLMU/FJ+9EC3zhi/z/AJE22VPOnqfjXD91GMfat31jaBjJiU0urSNsPoHP1e29LV+strh5ySORqN+dDH1HO1/UhOS9+MfiF4tScEFv39m89jp5cu+cowX+3LNG7eLallbsj2VVabTcYueHjOMya549hneLpXd39XzUX7V+8jG4l0VRZxNJKzveP2V/Ahmrsutrduo1TajJJQlOMHKSw1iCXNZwa+relVfznG7s+hFQlOOOXNyxhczncvlK6a/Hhamp2/o6+Vl9EX4OcM+7Jpz3y2ev65S+zGyfwRXHaVwrcIUOy2T5Ti4xjBeXe+/obfZah1uurTqbn/WSVilDuxFKLz49UWfk5TxyJrLfnQd0rX5U3f8AE83v3o/+nUP/AMTXxItPZut7N116dek8ucoS4492I4PuzZO0HU6q6lGMnluUMz/yviWOS943ppik36eaP/p1H/r/AJn0t+tF39uv/DY/giLW7I2h2TqhUlCUuJtwUp93SSkscl4C7ZWv7Pso0pRclJtxbmuazhp+CG9NcW3vfvBpdTGEaZTcuJcnXbDvz1lFI7G4F8I0Ti5RUu1bSbSbXDHnjw5EX1Oi1Ua1WtO/XUnN8SmllZSSi01heK6s0tdXBQSlVZ2vGk5OKdag37XlYWe7vJzeeV4nHC4kzOSm52V1Rgq7Lo2ylhxi7oRS54fFHl0XibFu0761Dg1lnFNtdn2rlOOOJ5ak2+kc/ejXk/xnxrcBVNu3NdXwfS5SdieI/MzlHhWXxpw5fzPW/b20q3BS1Ge0i5x9CqXJY64XL1kXyRNKtExLoVdqd49pVzUJXxzKHGvm636PLr4PmuRjU7wbSjZ2MtRFT4U3iurCUm0uf+VjyQ8da+0eetuX14L8F/EtiU0urS/ApuKktRZG22MrOKLnPMOCDcUlhxS5JLJrdvVbOfa3W6iuuXC5cdl/HiKk3CGcPm8ckYmXFtbuPMi2ddvNoaOVl9SfgpKUv9K5nC1fyh0dNPVfd7eHso++eH7kQrZGhsmnKnSWTXHJQhw9i3FPEJSl0XLmdrZm6e1Oz59lp7JZUm3G3hUm3iPLuWFn2F3yv6TXGdsazfHaNsJyrVNEIRc5NZtkorvy8L8GR3aepc63PUXW3WSx2dcuOSm39SCwksrOUTjRfJvR2UatTOVsYxScV6EZYWPS8fIlWg2LpqMdlXBNd+OKXvY1yvZtjOlXUbA1l0I16ehRg5xlK1t14jGSbhBdHlJ8/aSPS/J/KcoT1V0sQeY1wb4IyeU5c+/Dx0ZPcGTUwjNzta2z9HCiuNVaajFcsvL8epsgG2AAAAABB9+a/nIs0695tdXVGEKq4QjFRjObsk5JdHwpJfiSHerZFuox2XC2sdXwnJW6Wts4VdqFwRWIwSTjFYwv2U37zneZleHSWcfy5+r2htR1qydqhCfq8EYRz73JnM1cMwjK7VOyc3hVu2XH1xzimva+hLadxKeJSsttm10WWorljkm2kdTT7q6KDz2SlLxk22xxlTaRXHDpYwUYwsd7fPEM1xTfJubXh7Tero1E4KurS8eZZdr4lLGfViuHw9q6ll0aGmHqQhHyikbGBoXNXte7u0pwVSddNWeJpqLk3yz6SzhYWOhvR3Fc8dtfPhTzwQc1DPi1nDfTqiaGTUwjNzqNQ3J0WVKcZWSXRyfTywdOjYWkh6tNfm0pP3s6QLrE2ryhRCPqxivJJHpgyCoYAAAAAYwfE6Yvqk/NJnoANKzZOnl1qrf+VGrZu1opc3TDPispnXBOIvNR6W5uhb4uzxLxTefea73D0PFxxUoyaa4k1xYeM88exe4lIGsNqidG4GihJyj2ilLq8xy+/m8H1RuFoIZcYzXF62Gk5ebS59WSoE1i7VG9NuRs6tYjSsPqstJ+eDp6TYmlq/V01Rx9VN+9nRA1ibVhRS6GQDSAAAAAAAAAAAAAAAAAAAAAAAAAAAAAAAAAAAAAAAAAAAAAAAAAAAAAAAAAAAAAAAAAAAAAAAAAAAAAAAAAAAAAAAAAAAAAAAAAAAAAAAAAAAAAAAAAAAAAAAAAAAAAAAAAAAAAAAAAAAAAAAAAAAAAAAAAAAAAAAAAAA//2Q=="/>
          <p:cNvSpPr>
            <a:spLocks noChangeAspect="1" noChangeArrowheads="1"/>
          </p:cNvSpPr>
          <p:nvPr/>
        </p:nvSpPr>
        <p:spPr bwMode="auto">
          <a:xfrm>
            <a:off x="155575" y="-784225"/>
            <a:ext cx="2800350" cy="16383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7" name="Picture 2" descr="http://photoartsetloisirs.unblog.fr/files/2013/05/invitation-soiree-diaporama1.jpg"/>
          <p:cNvPicPr>
            <a:picLocks noChangeAspect="1" noChangeArrowheads="1"/>
          </p:cNvPicPr>
          <p:nvPr/>
        </p:nvPicPr>
        <p:blipFill>
          <a:blip r:embed="rId2" cstate="print"/>
          <a:srcRect/>
          <a:stretch>
            <a:fillRect/>
          </a:stretch>
        </p:blipFill>
        <p:spPr bwMode="auto">
          <a:xfrm>
            <a:off x="7429520" y="428604"/>
            <a:ext cx="1503439" cy="1250908"/>
          </a:xfrm>
          <a:prstGeom prst="rect">
            <a:avLst/>
          </a:prstGeom>
          <a:noFill/>
        </p:spPr>
      </p:pic>
      <p:pic>
        <p:nvPicPr>
          <p:cNvPr id="20490" name="Picture 10" descr="http://galerie.alittlemercerie.com/galerie/sell/59370/embellissements-grande-frise-diapositive-en-bois-213420-grande-frise-diiapo-40d24_big.jpg"/>
          <p:cNvPicPr>
            <a:picLocks noChangeAspect="1" noChangeArrowheads="1"/>
          </p:cNvPicPr>
          <p:nvPr/>
        </p:nvPicPr>
        <p:blipFill>
          <a:blip r:embed="rId3"/>
          <a:srcRect t="23292" b="23136"/>
          <a:stretch>
            <a:fillRect/>
          </a:stretch>
        </p:blipFill>
        <p:spPr bwMode="auto">
          <a:xfrm>
            <a:off x="2714612" y="5072074"/>
            <a:ext cx="3929090" cy="123231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00034" y="0"/>
            <a:ext cx="8229600" cy="1011222"/>
          </a:xfrm>
          <a:solidFill>
            <a:schemeClr val="accent1">
              <a:lumMod val="75000"/>
            </a:schemeClr>
          </a:solidFill>
        </p:spPr>
        <p:txBody>
          <a:bodyPr/>
          <a:lstStyle/>
          <a:p>
            <a:r>
              <a:rPr lang="fr-FR" dirty="0" smtClean="0">
                <a:solidFill>
                  <a:schemeClr val="accent5">
                    <a:lumMod val="20000"/>
                    <a:lumOff val="80000"/>
                  </a:schemeClr>
                </a:solidFill>
              </a:rPr>
              <a:t>Comparaison item N°3</a:t>
            </a:r>
            <a:endParaRPr lang="fr-FR" dirty="0">
              <a:solidFill>
                <a:schemeClr val="accent5">
                  <a:lumMod val="20000"/>
                  <a:lumOff val="80000"/>
                </a:schemeClr>
              </a:solidFill>
            </a:endParaRPr>
          </a:p>
        </p:txBody>
      </p:sp>
      <p:pic>
        <p:nvPicPr>
          <p:cNvPr id="23554" name="Picture 2"/>
          <p:cNvPicPr>
            <a:picLocks noChangeAspect="1" noChangeArrowheads="1"/>
          </p:cNvPicPr>
          <p:nvPr/>
        </p:nvPicPr>
        <p:blipFill>
          <a:blip r:embed="rId2"/>
          <a:srcRect l="14330" t="21957" r="20030" b="17950"/>
          <a:stretch>
            <a:fillRect/>
          </a:stretch>
        </p:blipFill>
        <p:spPr bwMode="auto">
          <a:xfrm>
            <a:off x="-32" y="1214422"/>
            <a:ext cx="4779477" cy="3500462"/>
          </a:xfrm>
          <a:prstGeom prst="rect">
            <a:avLst/>
          </a:prstGeom>
          <a:noFill/>
          <a:ln w="9525">
            <a:noFill/>
            <a:miter lim="800000"/>
            <a:headEnd/>
            <a:tailEnd/>
          </a:ln>
          <a:effectLst/>
        </p:spPr>
      </p:pic>
      <p:pic>
        <p:nvPicPr>
          <p:cNvPr id="23555" name="Picture 3"/>
          <p:cNvPicPr>
            <a:picLocks noGrp="1" noChangeAspect="1" noChangeArrowheads="1"/>
          </p:cNvPicPr>
          <p:nvPr>
            <p:ph idx="1"/>
          </p:nvPr>
        </p:nvPicPr>
        <p:blipFill>
          <a:blip r:embed="rId3"/>
          <a:srcRect l="14644" t="21466" r="19695" b="16976"/>
          <a:stretch>
            <a:fillRect/>
          </a:stretch>
        </p:blipFill>
        <p:spPr bwMode="auto">
          <a:xfrm>
            <a:off x="4476750" y="3214686"/>
            <a:ext cx="4667282" cy="3500462"/>
          </a:xfrm>
          <a:prstGeom prst="rect">
            <a:avLst/>
          </a:prstGeom>
          <a:noFill/>
          <a:ln w="9525">
            <a:noFill/>
            <a:miter lim="800000"/>
            <a:headEnd/>
            <a:tailEnd/>
          </a:ln>
          <a:effectLst/>
        </p:spPr>
      </p:pic>
      <p:sp>
        <p:nvSpPr>
          <p:cNvPr id="8" name="Rectangle 7"/>
          <p:cNvSpPr/>
          <p:nvPr/>
        </p:nvSpPr>
        <p:spPr>
          <a:xfrm>
            <a:off x="4500594" y="3929066"/>
            <a:ext cx="214282" cy="2571768"/>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solidFill>
                  <a:schemeClr val="accent5">
                    <a:lumMod val="40000"/>
                    <a:lumOff val="60000"/>
                  </a:schemeClr>
                </a:solidFill>
              </a:rPr>
              <a:t>Item </a:t>
            </a:r>
            <a:r>
              <a:rPr lang="fr-FR" dirty="0" smtClean="0">
                <a:solidFill>
                  <a:schemeClr val="accent5">
                    <a:lumMod val="40000"/>
                    <a:lumOff val="60000"/>
                  </a:schemeClr>
                </a:solidFill>
              </a:rPr>
              <a:t>N°4 </a:t>
            </a:r>
            <a:r>
              <a:rPr lang="fr-FR" dirty="0">
                <a:solidFill>
                  <a:schemeClr val="accent5">
                    <a:lumMod val="40000"/>
                    <a:lumOff val="60000"/>
                  </a:schemeClr>
                </a:solidFill>
              </a:rPr>
              <a:t>: </a:t>
            </a:r>
            <a:r>
              <a:rPr lang="fr-FR" dirty="0" smtClean="0">
                <a:solidFill>
                  <a:schemeClr val="accent5">
                    <a:lumMod val="40000"/>
                    <a:lumOff val="60000"/>
                  </a:schemeClr>
                </a:solidFill>
              </a:rPr>
              <a:t>Images</a:t>
            </a:r>
            <a:endParaRPr lang="fr-FR" dirty="0">
              <a:solidFill>
                <a:schemeClr val="accent5">
                  <a:lumMod val="40000"/>
                  <a:lumOff val="60000"/>
                </a:schemeClr>
              </a:solidFill>
            </a:endParaRPr>
          </a:p>
        </p:txBody>
      </p:sp>
      <p:sp>
        <p:nvSpPr>
          <p:cNvPr id="3" name="Espace réservé du contenu 2"/>
          <p:cNvSpPr>
            <a:spLocks noGrp="1"/>
          </p:cNvSpPr>
          <p:nvPr>
            <p:ph idx="1"/>
          </p:nvPr>
        </p:nvSpPr>
        <p:spPr>
          <a:xfrm>
            <a:off x="428596" y="1571612"/>
            <a:ext cx="8229600" cy="5000660"/>
          </a:xfrm>
        </p:spPr>
        <p:txBody>
          <a:bodyPr>
            <a:normAutofit/>
          </a:bodyPr>
          <a:lstStyle/>
          <a:p>
            <a:endParaRPr lang="fr-FR" dirty="0" smtClean="0">
              <a:solidFill>
                <a:srgbClr val="FFC000"/>
              </a:solidFill>
            </a:endParaRPr>
          </a:p>
          <a:p>
            <a:endParaRPr lang="fr-FR" dirty="0" smtClean="0">
              <a:solidFill>
                <a:srgbClr val="FFC000"/>
              </a:solidFill>
            </a:endParaRPr>
          </a:p>
          <a:p>
            <a:endParaRPr lang="fr-FR" dirty="0">
              <a:solidFill>
                <a:srgbClr val="FFC000"/>
              </a:solidFill>
            </a:endParaRPr>
          </a:p>
        </p:txBody>
      </p:sp>
      <p:pic>
        <p:nvPicPr>
          <p:cNvPr id="10242" name="Picture 2" descr="http://photoartsetloisirs.unblog.fr/files/2013/05/invitation-soiree-diaporama1.jpg"/>
          <p:cNvPicPr>
            <a:picLocks noChangeAspect="1" noChangeArrowheads="1"/>
          </p:cNvPicPr>
          <p:nvPr/>
        </p:nvPicPr>
        <p:blipFill>
          <a:blip r:embed="rId2" cstate="print"/>
          <a:srcRect/>
          <a:stretch>
            <a:fillRect/>
          </a:stretch>
        </p:blipFill>
        <p:spPr bwMode="auto">
          <a:xfrm>
            <a:off x="7500958" y="214290"/>
            <a:ext cx="1502211" cy="1249886"/>
          </a:xfrm>
          <a:prstGeom prst="rect">
            <a:avLst/>
          </a:prstGeom>
          <a:noFill/>
        </p:spPr>
      </p:pic>
      <p:pic>
        <p:nvPicPr>
          <p:cNvPr id="6" name="Image 5" descr="balances-electroniques-precision-laboratoire-69008-3900645.jpg"/>
          <p:cNvPicPr>
            <a:picLocks noChangeAspect="1"/>
          </p:cNvPicPr>
          <p:nvPr/>
        </p:nvPicPr>
        <p:blipFill>
          <a:blip r:embed="rId3"/>
          <a:stretch>
            <a:fillRect/>
          </a:stretch>
        </p:blipFill>
        <p:spPr>
          <a:xfrm>
            <a:off x="327779" y="2285992"/>
            <a:ext cx="3958469" cy="3429024"/>
          </a:xfrm>
          <a:prstGeom prst="rect">
            <a:avLst/>
          </a:prstGeom>
        </p:spPr>
      </p:pic>
      <p:pic>
        <p:nvPicPr>
          <p:cNvPr id="11" name="Picture 4" descr="https://www.metro.fr/typo3temp/pics/9/0/f7b26fd90f/balance-electronique-avec-plateforme-150-kg-ref113001.jpg"/>
          <p:cNvPicPr>
            <a:picLocks noChangeAspect="1" noChangeArrowheads="1"/>
          </p:cNvPicPr>
          <p:nvPr/>
        </p:nvPicPr>
        <p:blipFill>
          <a:blip r:embed="rId4"/>
          <a:srcRect l="10869" r="10870"/>
          <a:stretch>
            <a:fillRect/>
          </a:stretch>
        </p:blipFill>
        <p:spPr bwMode="auto">
          <a:xfrm>
            <a:off x="4572000" y="3357562"/>
            <a:ext cx="2571768" cy="3286150"/>
          </a:xfrm>
          <a:prstGeom prst="rect">
            <a:avLst/>
          </a:prstGeom>
          <a:noFill/>
        </p:spPr>
      </p:pic>
      <p:pic>
        <p:nvPicPr>
          <p:cNvPr id="25602" name="Picture 2" descr="http://img.medicalexpo.fr/images_me/photo-g/balances-electroniques-analytiques-laboratoire-masses-calibration-internes-69008-3901441.jpg"/>
          <p:cNvPicPr>
            <a:picLocks noChangeAspect="1" noChangeArrowheads="1"/>
          </p:cNvPicPr>
          <p:nvPr/>
        </p:nvPicPr>
        <p:blipFill>
          <a:blip r:embed="rId5" cstate="print"/>
          <a:srcRect l="13514" r="13512"/>
          <a:stretch>
            <a:fillRect/>
          </a:stretch>
        </p:blipFill>
        <p:spPr bwMode="auto">
          <a:xfrm>
            <a:off x="6357950" y="1643050"/>
            <a:ext cx="2500330" cy="2918089"/>
          </a:xfrm>
          <a:prstGeom prst="rect">
            <a:avLst/>
          </a:prstGeom>
          <a:noFill/>
        </p:spPr>
      </p:pic>
      <p:sp>
        <p:nvSpPr>
          <p:cNvPr id="12" name="Espace réservé du contenu 2"/>
          <p:cNvSpPr txBox="1">
            <a:spLocks/>
          </p:cNvSpPr>
          <p:nvPr/>
        </p:nvSpPr>
        <p:spPr>
          <a:xfrm>
            <a:off x="285720" y="1571612"/>
            <a:ext cx="8229600" cy="500066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rgbClr val="FFC000"/>
                </a:solidFill>
                <a:effectLst/>
                <a:uLnTx/>
                <a:uFillTx/>
                <a:latin typeface="+mn-lt"/>
                <a:ea typeface="+mn-ea"/>
                <a:cs typeface="+mn-cs"/>
              </a:rPr>
              <a:t>Les balances de laboratoire</a:t>
            </a:r>
            <a:endParaRPr kumimoji="0" lang="fr-FR" sz="32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a:ln>
                <a:noFill/>
              </a:ln>
              <a:solidFill>
                <a:srgbClr val="FFC000"/>
              </a:solidFill>
              <a:effectLst/>
              <a:uLnTx/>
              <a:uFillTx/>
              <a:latin typeface="+mn-lt"/>
              <a:ea typeface="+mn-ea"/>
              <a:cs typeface="+mn-cs"/>
            </a:endParaRPr>
          </a:p>
        </p:txBody>
      </p:sp>
      <p:sp>
        <p:nvSpPr>
          <p:cNvPr id="9" name="ZoneTexte 8"/>
          <p:cNvSpPr txBox="1"/>
          <p:nvPr/>
        </p:nvSpPr>
        <p:spPr>
          <a:xfrm>
            <a:off x="357158" y="6143644"/>
            <a:ext cx="3571900" cy="369332"/>
          </a:xfrm>
          <a:prstGeom prst="rect">
            <a:avLst/>
          </a:prstGeom>
          <a:noFill/>
        </p:spPr>
        <p:txBody>
          <a:bodyPr wrap="square" rtlCol="0">
            <a:spAutoFit/>
          </a:bodyPr>
          <a:lstStyle/>
          <a:p>
            <a:r>
              <a:rPr lang="fr-FR" dirty="0" smtClean="0"/>
              <a:t>©http://www.medicalexpo.fr</a:t>
            </a: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solidFill>
                  <a:schemeClr val="accent5">
                    <a:lumMod val="40000"/>
                    <a:lumOff val="60000"/>
                  </a:schemeClr>
                </a:solidFill>
              </a:rPr>
              <a:t>Item </a:t>
            </a:r>
            <a:r>
              <a:rPr lang="fr-FR" dirty="0" smtClean="0">
                <a:solidFill>
                  <a:schemeClr val="accent5">
                    <a:lumMod val="40000"/>
                    <a:lumOff val="60000"/>
                  </a:schemeClr>
                </a:solidFill>
              </a:rPr>
              <a:t>N°4 </a:t>
            </a:r>
            <a:r>
              <a:rPr lang="fr-FR" dirty="0">
                <a:solidFill>
                  <a:schemeClr val="accent5">
                    <a:lumMod val="40000"/>
                    <a:lumOff val="60000"/>
                  </a:schemeClr>
                </a:solidFill>
              </a:rPr>
              <a:t>: </a:t>
            </a:r>
            <a:r>
              <a:rPr lang="fr-FR" dirty="0" smtClean="0">
                <a:solidFill>
                  <a:schemeClr val="accent5">
                    <a:lumMod val="40000"/>
                    <a:lumOff val="60000"/>
                  </a:schemeClr>
                </a:solidFill>
              </a:rPr>
              <a:t>Images</a:t>
            </a:r>
            <a:endParaRPr lang="fr-FR" dirty="0">
              <a:solidFill>
                <a:schemeClr val="accent5">
                  <a:lumMod val="40000"/>
                  <a:lumOff val="60000"/>
                </a:schemeClr>
              </a:solidFill>
            </a:endParaRPr>
          </a:p>
        </p:txBody>
      </p:sp>
      <p:sp>
        <p:nvSpPr>
          <p:cNvPr id="3" name="Espace réservé du contenu 2"/>
          <p:cNvSpPr>
            <a:spLocks noGrp="1"/>
          </p:cNvSpPr>
          <p:nvPr>
            <p:ph idx="1"/>
          </p:nvPr>
        </p:nvSpPr>
        <p:spPr>
          <a:xfrm>
            <a:off x="428596" y="1571612"/>
            <a:ext cx="8229600" cy="5000660"/>
          </a:xfrm>
        </p:spPr>
        <p:txBody>
          <a:bodyPr>
            <a:normAutofit/>
          </a:bodyPr>
          <a:lstStyle/>
          <a:p>
            <a:pPr>
              <a:buNone/>
            </a:pPr>
            <a:endParaRPr lang="fr-FR" dirty="0" smtClean="0">
              <a:solidFill>
                <a:srgbClr val="FFC000"/>
              </a:solidFill>
            </a:endParaRPr>
          </a:p>
          <a:p>
            <a:endParaRPr lang="fr-FR" dirty="0" smtClean="0">
              <a:solidFill>
                <a:srgbClr val="FFC000"/>
              </a:solidFill>
            </a:endParaRPr>
          </a:p>
          <a:p>
            <a:endParaRPr lang="fr-FR" dirty="0">
              <a:solidFill>
                <a:srgbClr val="FFC000"/>
              </a:solidFill>
            </a:endParaRPr>
          </a:p>
        </p:txBody>
      </p:sp>
      <p:pic>
        <p:nvPicPr>
          <p:cNvPr id="10242" name="Picture 2" descr="http://photoartsetloisirs.unblog.fr/files/2013/05/invitation-soiree-diaporama1.jpg"/>
          <p:cNvPicPr>
            <a:picLocks noChangeAspect="1" noChangeArrowheads="1"/>
          </p:cNvPicPr>
          <p:nvPr/>
        </p:nvPicPr>
        <p:blipFill>
          <a:blip r:embed="rId2" cstate="print"/>
          <a:srcRect/>
          <a:stretch>
            <a:fillRect/>
          </a:stretch>
        </p:blipFill>
        <p:spPr bwMode="auto">
          <a:xfrm>
            <a:off x="8502432" y="285728"/>
            <a:ext cx="429299" cy="357190"/>
          </a:xfrm>
          <a:prstGeom prst="rect">
            <a:avLst/>
          </a:prstGeom>
          <a:noFill/>
        </p:spPr>
      </p:pic>
      <p:pic>
        <p:nvPicPr>
          <p:cNvPr id="7" name="Image 6" descr="balances-electroniques-faible.jpg"/>
          <p:cNvPicPr>
            <a:picLocks noChangeAspect="1"/>
          </p:cNvPicPr>
          <p:nvPr/>
        </p:nvPicPr>
        <p:blipFill>
          <a:blip r:embed="rId3"/>
          <a:stretch>
            <a:fillRect/>
          </a:stretch>
        </p:blipFill>
        <p:spPr>
          <a:xfrm>
            <a:off x="357158" y="2357430"/>
            <a:ext cx="4286280" cy="3729064"/>
          </a:xfrm>
          <a:prstGeom prst="rect">
            <a:avLst/>
          </a:prstGeom>
        </p:spPr>
      </p:pic>
      <p:pic>
        <p:nvPicPr>
          <p:cNvPr id="24578" name="Picture 2" descr="http://img.medicalexpo.fr/images_me/photo-g/balances-electroniques-analytiques-laboratoire-masses-calibration-internes-69008-3901441.jpg"/>
          <p:cNvPicPr>
            <a:picLocks noChangeAspect="1" noChangeArrowheads="1"/>
          </p:cNvPicPr>
          <p:nvPr/>
        </p:nvPicPr>
        <p:blipFill>
          <a:blip r:embed="rId4" cstate="print"/>
          <a:srcRect/>
          <a:stretch>
            <a:fillRect/>
          </a:stretch>
        </p:blipFill>
        <p:spPr bwMode="auto">
          <a:xfrm>
            <a:off x="4929190" y="3429000"/>
            <a:ext cx="1618609" cy="1378515"/>
          </a:xfrm>
          <a:prstGeom prst="rect">
            <a:avLst/>
          </a:prstGeom>
          <a:noFill/>
        </p:spPr>
      </p:pic>
      <p:pic>
        <p:nvPicPr>
          <p:cNvPr id="11" name="Picture 4" descr="https://www.metro.fr/typo3temp/pics/9/0/f7b26fd90f/balance-electronique-avec-plateforme-150-kg-ref113001.jpg"/>
          <p:cNvPicPr>
            <a:picLocks noChangeAspect="1" noChangeArrowheads="1"/>
          </p:cNvPicPr>
          <p:nvPr/>
        </p:nvPicPr>
        <p:blipFill>
          <a:blip r:embed="rId5"/>
          <a:srcRect l="10869" r="10870"/>
          <a:stretch>
            <a:fillRect/>
          </a:stretch>
        </p:blipFill>
        <p:spPr bwMode="auto">
          <a:xfrm>
            <a:off x="7215206" y="3429000"/>
            <a:ext cx="1174067" cy="1500198"/>
          </a:xfrm>
          <a:prstGeom prst="rect">
            <a:avLst/>
          </a:prstGeom>
          <a:noFill/>
        </p:spPr>
      </p:pic>
      <p:pic>
        <p:nvPicPr>
          <p:cNvPr id="24582" name="Picture 6" descr="https://encrypted-tbn3.gstatic.com/images?q=tbn:ANd9GcS2fAPIRHiRCMeFnFasP_Gcgb8j4fM8E63AKFIsShnYd6FCyTvU0g"/>
          <p:cNvPicPr>
            <a:picLocks noChangeAspect="1" noChangeArrowheads="1"/>
          </p:cNvPicPr>
          <p:nvPr/>
        </p:nvPicPr>
        <p:blipFill>
          <a:blip r:embed="rId6"/>
          <a:srcRect/>
          <a:stretch>
            <a:fillRect/>
          </a:stretch>
        </p:blipFill>
        <p:spPr bwMode="auto">
          <a:xfrm>
            <a:off x="5000628" y="1785926"/>
            <a:ext cx="1214446" cy="1214446"/>
          </a:xfrm>
          <a:prstGeom prst="rect">
            <a:avLst/>
          </a:prstGeom>
          <a:noFill/>
        </p:spPr>
      </p:pic>
      <p:pic>
        <p:nvPicPr>
          <p:cNvPr id="24584" name="Picture 8" descr="https://encrypted-tbn0.gstatic.com/images?q=tbn:ANd9GcRDKjlXRZgFKnJFEbA2z6AF20IXr74fE4VfkEXc1kzmze0GoYl9"/>
          <p:cNvPicPr>
            <a:picLocks noChangeAspect="1" noChangeArrowheads="1"/>
          </p:cNvPicPr>
          <p:nvPr/>
        </p:nvPicPr>
        <p:blipFill>
          <a:blip r:embed="rId7"/>
          <a:srcRect/>
          <a:stretch>
            <a:fillRect/>
          </a:stretch>
        </p:blipFill>
        <p:spPr bwMode="auto">
          <a:xfrm>
            <a:off x="7072330" y="1857364"/>
            <a:ext cx="1500198" cy="1085371"/>
          </a:xfrm>
          <a:prstGeom prst="rect">
            <a:avLst/>
          </a:prstGeom>
          <a:noFill/>
        </p:spPr>
      </p:pic>
      <p:pic>
        <p:nvPicPr>
          <p:cNvPr id="24586" name="Picture 10" descr="https://encrypted-tbn1.gstatic.com/images?q=tbn:ANd9GcSR094FhDimRaUMrvxFd5QEo2vmd3H5eosz0Y7ouX3e0oDfoiUKuQ"/>
          <p:cNvPicPr>
            <a:picLocks noChangeAspect="1" noChangeArrowheads="1"/>
          </p:cNvPicPr>
          <p:nvPr/>
        </p:nvPicPr>
        <p:blipFill>
          <a:blip r:embed="rId8"/>
          <a:srcRect/>
          <a:stretch>
            <a:fillRect/>
          </a:stretch>
        </p:blipFill>
        <p:spPr bwMode="auto">
          <a:xfrm>
            <a:off x="5000628" y="5286388"/>
            <a:ext cx="1285884" cy="1285884"/>
          </a:xfrm>
          <a:prstGeom prst="rect">
            <a:avLst/>
          </a:prstGeom>
          <a:noFill/>
        </p:spPr>
      </p:pic>
      <p:pic>
        <p:nvPicPr>
          <p:cNvPr id="24588" name="Picture 12" descr="https://encrypted-tbn2.gstatic.com/images?q=tbn:ANd9GcQ6JAHi3twA1lYW5iEETt9KRC_ClEWm0SNS8EggQXxlgyVNgkcgRg"/>
          <p:cNvPicPr>
            <a:picLocks noChangeAspect="1" noChangeArrowheads="1"/>
          </p:cNvPicPr>
          <p:nvPr/>
        </p:nvPicPr>
        <p:blipFill>
          <a:blip r:embed="rId9"/>
          <a:srcRect/>
          <a:stretch>
            <a:fillRect/>
          </a:stretch>
        </p:blipFill>
        <p:spPr bwMode="auto">
          <a:xfrm>
            <a:off x="6858016" y="5357826"/>
            <a:ext cx="1643074" cy="1214993"/>
          </a:xfrm>
          <a:prstGeom prst="rect">
            <a:avLst/>
          </a:prstGeom>
          <a:noFill/>
        </p:spPr>
      </p:pic>
      <p:sp>
        <p:nvSpPr>
          <p:cNvPr id="16" name="Espace réservé du contenu 2"/>
          <p:cNvSpPr txBox="1">
            <a:spLocks/>
          </p:cNvSpPr>
          <p:nvPr/>
        </p:nvSpPr>
        <p:spPr>
          <a:xfrm>
            <a:off x="285720" y="1571612"/>
            <a:ext cx="8229600" cy="500066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3200" b="1" i="0" u="none" strike="noStrike" kern="1200" cap="none" spc="0" normalizeH="0" baseline="0" noProof="0" dirty="0" smtClean="0">
                <a:ln>
                  <a:noFill/>
                </a:ln>
                <a:solidFill>
                  <a:srgbClr val="FFC000"/>
                </a:solidFill>
                <a:effectLst/>
                <a:uLnTx/>
                <a:uFillTx/>
                <a:latin typeface="+mn-lt"/>
                <a:ea typeface="+mn-ea"/>
                <a:cs typeface="+mn-cs"/>
              </a:rPr>
              <a:t>Les balances de laboratoire</a:t>
            </a:r>
            <a:endParaRPr kumimoji="0" lang="fr-FR" sz="32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3200" b="0" i="0" u="none" strike="noStrike" kern="1200" cap="none" spc="0" normalizeH="0" baseline="0" noProof="0" dirty="0">
              <a:ln>
                <a:noFill/>
              </a:ln>
              <a:solidFill>
                <a:srgbClr val="FFC00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00034" y="0"/>
            <a:ext cx="8229600" cy="1011222"/>
          </a:xfrm>
          <a:solidFill>
            <a:schemeClr val="accent1">
              <a:lumMod val="75000"/>
            </a:schemeClr>
          </a:solidFill>
        </p:spPr>
        <p:txBody>
          <a:bodyPr/>
          <a:lstStyle/>
          <a:p>
            <a:r>
              <a:rPr lang="fr-FR" dirty="0" smtClean="0">
                <a:solidFill>
                  <a:schemeClr val="accent5">
                    <a:lumMod val="20000"/>
                    <a:lumOff val="80000"/>
                  </a:schemeClr>
                </a:solidFill>
              </a:rPr>
              <a:t>Comparaison item N°4</a:t>
            </a:r>
            <a:endParaRPr lang="fr-FR" dirty="0">
              <a:solidFill>
                <a:schemeClr val="accent5">
                  <a:lumMod val="20000"/>
                  <a:lumOff val="80000"/>
                </a:schemeClr>
              </a:solidFill>
            </a:endParaRPr>
          </a:p>
        </p:txBody>
      </p:sp>
      <p:sp>
        <p:nvSpPr>
          <p:cNvPr id="6" name="Espace réservé du contenu 5"/>
          <p:cNvSpPr>
            <a:spLocks noGrp="1"/>
          </p:cNvSpPr>
          <p:nvPr>
            <p:ph idx="1"/>
          </p:nvPr>
        </p:nvSpPr>
        <p:spPr/>
        <p:txBody>
          <a:bodyPr/>
          <a:lstStyle/>
          <a:p>
            <a:endParaRPr lang="fr-FR" dirty="0"/>
          </a:p>
        </p:txBody>
      </p:sp>
      <p:pic>
        <p:nvPicPr>
          <p:cNvPr id="27651" name="Picture 3"/>
          <p:cNvPicPr>
            <a:picLocks noChangeAspect="1" noChangeArrowheads="1"/>
          </p:cNvPicPr>
          <p:nvPr/>
        </p:nvPicPr>
        <p:blipFill>
          <a:blip r:embed="rId2"/>
          <a:srcRect l="14694" t="21123" r="19183" b="16122"/>
          <a:stretch>
            <a:fillRect/>
          </a:stretch>
        </p:blipFill>
        <p:spPr bwMode="auto">
          <a:xfrm>
            <a:off x="4643438" y="3440906"/>
            <a:ext cx="4500562" cy="3417094"/>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a:srcRect l="22305" t="16357" r="6319" b="12267"/>
          <a:stretch>
            <a:fillRect/>
          </a:stretch>
        </p:blipFill>
        <p:spPr bwMode="auto">
          <a:xfrm>
            <a:off x="47594" y="1071545"/>
            <a:ext cx="4524406" cy="339330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chemeClr val="accent5">
                    <a:lumMod val="40000"/>
                    <a:lumOff val="60000"/>
                  </a:schemeClr>
                </a:solidFill>
              </a:rPr>
              <a:t>Item N°5 : Tableaux et graphiques</a:t>
            </a:r>
            <a:endParaRPr lang="fr-FR" dirty="0"/>
          </a:p>
        </p:txBody>
      </p:sp>
      <p:graphicFrame>
        <p:nvGraphicFramePr>
          <p:cNvPr id="5" name="Tableau 4"/>
          <p:cNvGraphicFramePr>
            <a:graphicFrameLocks noGrp="1"/>
          </p:cNvGraphicFramePr>
          <p:nvPr/>
        </p:nvGraphicFramePr>
        <p:xfrm>
          <a:off x="1357290" y="3571876"/>
          <a:ext cx="3810000" cy="971550"/>
        </p:xfrm>
        <a:graphic>
          <a:graphicData uri="http://schemas.openxmlformats.org/drawingml/2006/table">
            <a:tbl>
              <a:tblPr/>
              <a:tblGrid>
                <a:gridCol w="762000"/>
                <a:gridCol w="762000"/>
                <a:gridCol w="762000"/>
                <a:gridCol w="762000"/>
                <a:gridCol w="762000"/>
              </a:tblGrid>
              <a:tr h="200025">
                <a:tc>
                  <a:txBody>
                    <a:bodyPr/>
                    <a:lstStyle/>
                    <a:p>
                      <a:pPr algn="l" fontAlgn="b"/>
                      <a:r>
                        <a:rPr lang="fr-FR" sz="1100" b="0" i="0" u="none" strike="noStrike" dirty="0">
                          <a:solidFill>
                            <a:srgbClr val="000000"/>
                          </a:solidFill>
                          <a:latin typeface="Calibri"/>
                        </a:rPr>
                        <a:t> </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a:solidFill>
                            <a:srgbClr val="000000"/>
                          </a:solidFill>
                          <a:latin typeface="Calibri"/>
                        </a:rPr>
                        <a:t> </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a:solidFill>
                            <a:srgbClr val="000000"/>
                          </a:solidFill>
                          <a:latin typeface="Calibri"/>
                        </a:rPr>
                        <a:t> </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fr-FR" sz="1100" b="0" i="0" u="none" strike="noStrike">
                          <a:solidFill>
                            <a:srgbClr val="000000"/>
                          </a:solidFill>
                          <a:latin typeface="Calibri"/>
                        </a:rPr>
                        <a:t> </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0025">
                <a:tc>
                  <a:txBody>
                    <a:bodyPr/>
                    <a:lstStyle/>
                    <a:p>
                      <a:pPr algn="l" fontAlgn="b"/>
                      <a:r>
                        <a:rPr lang="fr-FR" sz="1100" b="0" i="0" u="none" strike="noStrike">
                          <a:solidFill>
                            <a:srgbClr val="000000"/>
                          </a:solidFill>
                          <a:latin typeface="Calibri"/>
                        </a:rPr>
                        <a:t> </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fr-FR" sz="1100" b="0" i="0" u="none" strike="noStrike">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r>
                        <a:rPr lang="fr-FR" sz="1100" b="0" i="0" u="none" strike="noStrike" dirty="0">
                          <a:solidFill>
                            <a:srgbClr val="000000"/>
                          </a:solidFill>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pic>
        <p:nvPicPr>
          <p:cNvPr id="29698" name="Picture 2" descr="http://www.richeidee.com/wp-content/uploads/2011/09/Budget_Excel_1.2.jpg"/>
          <p:cNvPicPr>
            <a:picLocks noChangeAspect="1" noChangeArrowheads="1"/>
          </p:cNvPicPr>
          <p:nvPr/>
        </p:nvPicPr>
        <p:blipFill>
          <a:blip r:embed="rId2"/>
          <a:srcRect/>
          <a:stretch>
            <a:fillRect/>
          </a:stretch>
        </p:blipFill>
        <p:spPr bwMode="auto">
          <a:xfrm>
            <a:off x="0" y="2000240"/>
            <a:ext cx="9005787" cy="440055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chemeClr val="accent5">
                    <a:lumMod val="40000"/>
                    <a:lumOff val="60000"/>
                  </a:schemeClr>
                </a:solidFill>
              </a:rPr>
              <a:t>Item N°5 : Tableaux et graphiques</a:t>
            </a:r>
            <a:endParaRPr lang="fr-FR" dirty="0"/>
          </a:p>
        </p:txBody>
      </p:sp>
      <p:graphicFrame>
        <p:nvGraphicFramePr>
          <p:cNvPr id="6" name="Espace réservé du contenu 5"/>
          <p:cNvGraphicFramePr>
            <a:graphicFrameLocks noGrp="1"/>
          </p:cNvGraphicFramePr>
          <p:nvPr>
            <p:ph idx="1"/>
          </p:nvPr>
        </p:nvGraphicFramePr>
        <p:xfrm>
          <a:off x="142844" y="2214554"/>
          <a:ext cx="8786872" cy="3017520"/>
        </p:xfrm>
        <a:graphic>
          <a:graphicData uri="http://schemas.openxmlformats.org/drawingml/2006/table">
            <a:tbl>
              <a:tblPr firstRow="1" bandRow="1">
                <a:tableStyleId>{5C22544A-7EE6-4342-B048-85BDC9FD1C3A}</a:tableStyleId>
              </a:tblPr>
              <a:tblGrid>
                <a:gridCol w="1404956"/>
                <a:gridCol w="1339472"/>
                <a:gridCol w="1143840"/>
                <a:gridCol w="1224651"/>
                <a:gridCol w="1224651"/>
                <a:gridCol w="1224651"/>
                <a:gridCol w="1224651"/>
              </a:tblGrid>
              <a:tr h="370840">
                <a:tc>
                  <a:txBody>
                    <a:bodyPr/>
                    <a:lstStyle/>
                    <a:p>
                      <a:r>
                        <a:rPr lang="fr-FR" sz="2400" dirty="0" smtClean="0">
                          <a:solidFill>
                            <a:schemeClr val="tx1"/>
                          </a:solidFill>
                        </a:rPr>
                        <a:t>Balance</a:t>
                      </a:r>
                      <a:endParaRPr lang="fr-FR" sz="2400" dirty="0">
                        <a:solidFill>
                          <a:schemeClr val="tx1"/>
                        </a:solidFill>
                      </a:endParaRPr>
                    </a:p>
                  </a:txBody>
                  <a:tcPr>
                    <a:solidFill>
                      <a:srgbClr val="92D050"/>
                    </a:solidFill>
                  </a:tcPr>
                </a:tc>
                <a:tc>
                  <a:txBody>
                    <a:bodyPr/>
                    <a:lstStyle/>
                    <a:p>
                      <a:r>
                        <a:rPr lang="fr-FR" sz="2400" dirty="0" smtClean="0">
                          <a:solidFill>
                            <a:schemeClr val="tx1"/>
                          </a:solidFill>
                        </a:rPr>
                        <a:t>Objectif</a:t>
                      </a:r>
                      <a:endParaRPr lang="fr-FR" sz="2400" dirty="0">
                        <a:solidFill>
                          <a:schemeClr val="tx1"/>
                        </a:solidFill>
                      </a:endParaRPr>
                    </a:p>
                  </a:txBody>
                  <a:tcPr>
                    <a:solidFill>
                      <a:srgbClr val="92D050"/>
                    </a:solidFill>
                  </a:tcPr>
                </a:tc>
                <a:tc>
                  <a:txBody>
                    <a:bodyPr/>
                    <a:lstStyle/>
                    <a:p>
                      <a:pPr algn="ctr"/>
                      <a:r>
                        <a:rPr lang="fr-FR" sz="2400" dirty="0" err="1" smtClean="0"/>
                        <a:t>Janv</a:t>
                      </a:r>
                      <a:endParaRPr lang="fr-FR" sz="2400" dirty="0"/>
                    </a:p>
                  </a:txBody>
                  <a:tcPr/>
                </a:tc>
                <a:tc>
                  <a:txBody>
                    <a:bodyPr/>
                    <a:lstStyle/>
                    <a:p>
                      <a:pPr algn="ctr"/>
                      <a:r>
                        <a:rPr lang="fr-FR" sz="2400" dirty="0" err="1" smtClean="0"/>
                        <a:t>Fevr</a:t>
                      </a:r>
                      <a:endParaRPr lang="fr-FR" sz="2400" dirty="0"/>
                    </a:p>
                  </a:txBody>
                  <a:tcPr/>
                </a:tc>
                <a:tc>
                  <a:txBody>
                    <a:bodyPr/>
                    <a:lstStyle/>
                    <a:p>
                      <a:pPr algn="ctr"/>
                      <a:r>
                        <a:rPr lang="fr-FR" sz="2400" dirty="0" smtClean="0"/>
                        <a:t>Mars</a:t>
                      </a:r>
                      <a:endParaRPr lang="fr-FR" sz="2400" dirty="0"/>
                    </a:p>
                  </a:txBody>
                  <a:tcPr/>
                </a:tc>
                <a:tc>
                  <a:txBody>
                    <a:bodyPr/>
                    <a:lstStyle/>
                    <a:p>
                      <a:pPr algn="ctr"/>
                      <a:r>
                        <a:rPr lang="fr-FR" sz="2400" dirty="0" smtClean="0"/>
                        <a:t>Avril</a:t>
                      </a:r>
                      <a:endParaRPr lang="fr-FR" sz="2400" dirty="0"/>
                    </a:p>
                  </a:txBody>
                  <a:tcPr/>
                </a:tc>
                <a:tc>
                  <a:txBody>
                    <a:bodyPr/>
                    <a:lstStyle/>
                    <a:p>
                      <a:pPr algn="ctr"/>
                      <a:r>
                        <a:rPr lang="fr-FR" sz="2400" dirty="0" smtClean="0"/>
                        <a:t>Mai</a:t>
                      </a:r>
                      <a:endParaRPr lang="fr-FR" sz="2400" dirty="0"/>
                    </a:p>
                  </a:txBody>
                  <a:tcPr/>
                </a:tc>
              </a:tr>
              <a:tr h="370840">
                <a:tc>
                  <a:txBody>
                    <a:bodyPr/>
                    <a:lstStyle/>
                    <a:p>
                      <a:endParaRPr lang="fr-FR" sz="2400" dirty="0"/>
                    </a:p>
                  </a:txBody>
                  <a:tcPr/>
                </a:tc>
                <a:tc>
                  <a:txBody>
                    <a:bodyPr/>
                    <a:lstStyle/>
                    <a:p>
                      <a:endParaRPr lang="fr-FR" sz="2400" dirty="0"/>
                    </a:p>
                  </a:txBody>
                  <a:tcPr/>
                </a:tc>
                <a:tc>
                  <a:txBody>
                    <a:bodyPr/>
                    <a:lstStyle/>
                    <a:p>
                      <a:endParaRPr lang="fr-FR" sz="2400" dirty="0"/>
                    </a:p>
                  </a:txBody>
                  <a:tcPr/>
                </a:tc>
                <a:tc>
                  <a:txBody>
                    <a:bodyPr/>
                    <a:lstStyle/>
                    <a:p>
                      <a:endParaRPr lang="fr-FR" sz="2400" dirty="0"/>
                    </a:p>
                  </a:txBody>
                  <a:tcPr/>
                </a:tc>
                <a:tc>
                  <a:txBody>
                    <a:bodyPr/>
                    <a:lstStyle/>
                    <a:p>
                      <a:endParaRPr lang="fr-FR" sz="2400"/>
                    </a:p>
                  </a:txBody>
                  <a:tcPr/>
                </a:tc>
                <a:tc>
                  <a:txBody>
                    <a:bodyPr/>
                    <a:lstStyle/>
                    <a:p>
                      <a:endParaRPr lang="fr-FR" sz="2400"/>
                    </a:p>
                  </a:txBody>
                  <a:tcPr/>
                </a:tc>
                <a:tc>
                  <a:txBody>
                    <a:bodyPr/>
                    <a:lstStyle/>
                    <a:p>
                      <a:endParaRPr lang="fr-FR" sz="2400"/>
                    </a:p>
                  </a:txBody>
                  <a:tcPr/>
                </a:tc>
              </a:tr>
              <a:tr h="370840">
                <a:tc>
                  <a:txBody>
                    <a:bodyPr/>
                    <a:lstStyle/>
                    <a:p>
                      <a:r>
                        <a:rPr lang="fr-FR" sz="2400" dirty="0" smtClean="0"/>
                        <a:t>Total revenu</a:t>
                      </a:r>
                      <a:endParaRPr lang="fr-FR" sz="2400" dirty="0"/>
                    </a:p>
                  </a:txBody>
                  <a:tcPr/>
                </a:tc>
                <a:tc>
                  <a:txBody>
                    <a:bodyPr/>
                    <a:lstStyle/>
                    <a:p>
                      <a:pPr algn="ctr"/>
                      <a:r>
                        <a:rPr lang="fr-FR" sz="2400" dirty="0" smtClean="0"/>
                        <a:t>2730</a:t>
                      </a:r>
                      <a:endParaRPr lang="fr-FR" sz="2400" dirty="0"/>
                    </a:p>
                  </a:txBody>
                  <a:tcPr anchor="ctr"/>
                </a:tc>
                <a:tc>
                  <a:txBody>
                    <a:bodyPr/>
                    <a:lstStyle/>
                    <a:p>
                      <a:pPr algn="ctr"/>
                      <a:r>
                        <a:rPr lang="fr-FR" sz="2400" dirty="0" smtClean="0"/>
                        <a:t>2730</a:t>
                      </a:r>
                      <a:endParaRPr lang="fr-FR" sz="2400" dirty="0"/>
                    </a:p>
                  </a:txBody>
                  <a:tcPr anchor="ctr"/>
                </a:tc>
                <a:tc>
                  <a:txBody>
                    <a:bodyPr/>
                    <a:lstStyle/>
                    <a:p>
                      <a:pPr algn="ctr"/>
                      <a:r>
                        <a:rPr lang="fr-FR" sz="2400" dirty="0" smtClean="0"/>
                        <a:t>2730</a:t>
                      </a:r>
                    </a:p>
                  </a:txBody>
                  <a:tcPr anchor="ctr"/>
                </a:tc>
                <a:tc>
                  <a:txBody>
                    <a:bodyPr/>
                    <a:lstStyle/>
                    <a:p>
                      <a:pPr algn="ctr"/>
                      <a:r>
                        <a:rPr lang="fr-FR" sz="2400" dirty="0" smtClean="0"/>
                        <a:t>2730</a:t>
                      </a:r>
                      <a:endParaRPr lang="fr-FR" sz="2400" dirty="0"/>
                    </a:p>
                  </a:txBody>
                  <a:tcPr anchor="ctr"/>
                </a:tc>
                <a:tc>
                  <a:txBody>
                    <a:bodyPr/>
                    <a:lstStyle/>
                    <a:p>
                      <a:pPr algn="ctr"/>
                      <a:r>
                        <a:rPr lang="fr-FR" sz="2400" dirty="0" smtClean="0"/>
                        <a:t>2730</a:t>
                      </a:r>
                      <a:endParaRPr lang="fr-FR" sz="2400" dirty="0"/>
                    </a:p>
                  </a:txBody>
                  <a:tcPr anchor="ctr"/>
                </a:tc>
                <a:tc>
                  <a:txBody>
                    <a:bodyPr/>
                    <a:lstStyle/>
                    <a:p>
                      <a:pPr algn="ctr"/>
                      <a:r>
                        <a:rPr lang="fr-FR" sz="2400" dirty="0" smtClean="0"/>
                        <a:t>2730</a:t>
                      </a:r>
                      <a:endParaRPr lang="fr-FR" sz="2400" dirty="0"/>
                    </a:p>
                  </a:txBody>
                  <a:tcPr anchor="ctr"/>
                </a:tc>
              </a:tr>
              <a:tr h="370840">
                <a:tc>
                  <a:txBody>
                    <a:bodyPr/>
                    <a:lstStyle/>
                    <a:p>
                      <a:r>
                        <a:rPr lang="fr-FR" sz="2400" dirty="0" smtClean="0"/>
                        <a:t>Total</a:t>
                      </a:r>
                      <a:r>
                        <a:rPr lang="fr-FR" sz="2400" baseline="0" dirty="0" smtClean="0"/>
                        <a:t> dépense</a:t>
                      </a:r>
                      <a:endParaRPr lang="fr-FR" sz="2400" dirty="0"/>
                    </a:p>
                  </a:txBody>
                  <a:tcPr/>
                </a:tc>
                <a:tc>
                  <a:txBody>
                    <a:bodyPr/>
                    <a:lstStyle/>
                    <a:p>
                      <a:pPr algn="ctr"/>
                      <a:r>
                        <a:rPr lang="fr-FR" sz="2400" dirty="0" smtClean="0"/>
                        <a:t>2706</a:t>
                      </a:r>
                      <a:endParaRPr lang="fr-FR" sz="2400" dirty="0"/>
                    </a:p>
                  </a:txBody>
                  <a:tcPr anchor="ctr"/>
                </a:tc>
                <a:tc>
                  <a:txBody>
                    <a:bodyPr/>
                    <a:lstStyle/>
                    <a:p>
                      <a:pPr algn="ctr"/>
                      <a:r>
                        <a:rPr lang="fr-FR" sz="2400" dirty="0" smtClean="0"/>
                        <a:t>2400</a:t>
                      </a:r>
                      <a:endParaRPr lang="fr-FR" sz="2400" dirty="0"/>
                    </a:p>
                  </a:txBody>
                  <a:tcPr anchor="ctr"/>
                </a:tc>
                <a:tc>
                  <a:txBody>
                    <a:bodyPr/>
                    <a:lstStyle/>
                    <a:p>
                      <a:pPr algn="ctr"/>
                      <a:r>
                        <a:rPr lang="fr-FR" sz="2400" dirty="0" smtClean="0"/>
                        <a:t>1835</a:t>
                      </a:r>
                      <a:endParaRPr lang="fr-FR" sz="2400" dirty="0"/>
                    </a:p>
                  </a:txBody>
                  <a:tcPr anchor="ctr"/>
                </a:tc>
                <a:tc>
                  <a:txBody>
                    <a:bodyPr/>
                    <a:lstStyle/>
                    <a:p>
                      <a:pPr algn="ctr"/>
                      <a:r>
                        <a:rPr lang="fr-FR" sz="2400" dirty="0" smtClean="0"/>
                        <a:t>2731</a:t>
                      </a:r>
                      <a:endParaRPr lang="fr-FR" sz="2400" dirty="0"/>
                    </a:p>
                  </a:txBody>
                  <a:tcPr anchor="ctr"/>
                </a:tc>
                <a:tc>
                  <a:txBody>
                    <a:bodyPr/>
                    <a:lstStyle/>
                    <a:p>
                      <a:pPr algn="ctr"/>
                      <a:r>
                        <a:rPr lang="fr-FR" sz="2400" dirty="0" smtClean="0"/>
                        <a:t>2740</a:t>
                      </a:r>
                      <a:endParaRPr lang="fr-FR" sz="2400" dirty="0"/>
                    </a:p>
                  </a:txBody>
                  <a:tcPr anchor="ctr"/>
                </a:tc>
                <a:tc>
                  <a:txBody>
                    <a:bodyPr/>
                    <a:lstStyle/>
                    <a:p>
                      <a:pPr algn="ctr"/>
                      <a:r>
                        <a:rPr lang="fr-FR" sz="2400" dirty="0" smtClean="0"/>
                        <a:t>2600</a:t>
                      </a:r>
                      <a:endParaRPr lang="fr-FR" sz="2400" dirty="0"/>
                    </a:p>
                  </a:txBody>
                  <a:tcPr anchor="ctr"/>
                </a:tc>
              </a:tr>
              <a:tr h="370840">
                <a:tc>
                  <a:txBody>
                    <a:bodyPr/>
                    <a:lstStyle/>
                    <a:p>
                      <a:r>
                        <a:rPr lang="fr-FR" sz="2400" b="1" dirty="0" smtClean="0">
                          <a:solidFill>
                            <a:srgbClr val="FFFF00"/>
                          </a:solidFill>
                        </a:rPr>
                        <a:t>NET</a:t>
                      </a:r>
                      <a:endParaRPr lang="fr-FR" sz="2400" b="1" dirty="0">
                        <a:solidFill>
                          <a:srgbClr val="FFFF00"/>
                        </a:solidFill>
                      </a:endParaRPr>
                    </a:p>
                  </a:txBody>
                  <a:tcPr>
                    <a:solidFill>
                      <a:srgbClr val="00B050"/>
                    </a:solidFill>
                  </a:tcPr>
                </a:tc>
                <a:tc>
                  <a:txBody>
                    <a:bodyPr/>
                    <a:lstStyle/>
                    <a:p>
                      <a:pPr algn="ctr"/>
                      <a:r>
                        <a:rPr lang="fr-FR" sz="2400" b="1" dirty="0" smtClean="0">
                          <a:solidFill>
                            <a:srgbClr val="FFFF00"/>
                          </a:solidFill>
                        </a:rPr>
                        <a:t>24</a:t>
                      </a:r>
                      <a:endParaRPr lang="fr-FR" sz="2400" b="1" dirty="0">
                        <a:solidFill>
                          <a:srgbClr val="FFFF00"/>
                        </a:solidFill>
                      </a:endParaRPr>
                    </a:p>
                  </a:txBody>
                  <a:tcPr>
                    <a:solidFill>
                      <a:srgbClr val="00B050"/>
                    </a:solidFill>
                  </a:tcPr>
                </a:tc>
                <a:tc>
                  <a:txBody>
                    <a:bodyPr/>
                    <a:lstStyle/>
                    <a:p>
                      <a:pPr algn="ctr"/>
                      <a:r>
                        <a:rPr lang="fr-FR" sz="2400" b="1" dirty="0" smtClean="0">
                          <a:solidFill>
                            <a:srgbClr val="FFFF00"/>
                          </a:solidFill>
                        </a:rPr>
                        <a:t>270</a:t>
                      </a:r>
                      <a:endParaRPr lang="fr-FR" sz="2400" b="1" dirty="0">
                        <a:solidFill>
                          <a:srgbClr val="FFFF00"/>
                        </a:solidFill>
                      </a:endParaRPr>
                    </a:p>
                  </a:txBody>
                  <a:tcPr>
                    <a:solidFill>
                      <a:srgbClr val="00B050"/>
                    </a:solidFill>
                  </a:tcPr>
                </a:tc>
                <a:tc>
                  <a:txBody>
                    <a:bodyPr/>
                    <a:lstStyle/>
                    <a:p>
                      <a:pPr algn="ctr"/>
                      <a:r>
                        <a:rPr lang="fr-FR" sz="2400" b="1" dirty="0" smtClean="0">
                          <a:solidFill>
                            <a:srgbClr val="FFFF00"/>
                          </a:solidFill>
                        </a:rPr>
                        <a:t>895</a:t>
                      </a:r>
                      <a:endParaRPr lang="fr-FR" sz="2400" b="1" dirty="0">
                        <a:solidFill>
                          <a:srgbClr val="FFFF00"/>
                        </a:solidFill>
                      </a:endParaRPr>
                    </a:p>
                  </a:txBody>
                  <a:tcPr>
                    <a:solidFill>
                      <a:srgbClr val="00B050"/>
                    </a:solidFill>
                  </a:tcPr>
                </a:tc>
                <a:tc>
                  <a:txBody>
                    <a:bodyPr/>
                    <a:lstStyle/>
                    <a:p>
                      <a:pPr algn="ctr"/>
                      <a:r>
                        <a:rPr lang="fr-FR" sz="2400" b="1" dirty="0" smtClean="0">
                          <a:solidFill>
                            <a:srgbClr val="FFFF00"/>
                          </a:solidFill>
                        </a:rPr>
                        <a:t>-1</a:t>
                      </a:r>
                      <a:endParaRPr lang="fr-FR" sz="2400" b="1" dirty="0">
                        <a:solidFill>
                          <a:srgbClr val="FFFF00"/>
                        </a:solidFill>
                      </a:endParaRPr>
                    </a:p>
                  </a:txBody>
                  <a:tcPr>
                    <a:solidFill>
                      <a:srgbClr val="00B050"/>
                    </a:solidFill>
                  </a:tcPr>
                </a:tc>
                <a:tc>
                  <a:txBody>
                    <a:bodyPr/>
                    <a:lstStyle/>
                    <a:p>
                      <a:pPr algn="ctr"/>
                      <a:r>
                        <a:rPr lang="fr-FR" sz="2400" b="1" dirty="0" smtClean="0">
                          <a:solidFill>
                            <a:srgbClr val="FFFF00"/>
                          </a:solidFill>
                        </a:rPr>
                        <a:t>-10</a:t>
                      </a:r>
                      <a:endParaRPr lang="fr-FR" sz="2400" b="1" dirty="0">
                        <a:solidFill>
                          <a:srgbClr val="FFFF00"/>
                        </a:solidFill>
                      </a:endParaRPr>
                    </a:p>
                  </a:txBody>
                  <a:tcPr>
                    <a:solidFill>
                      <a:srgbClr val="00B050"/>
                    </a:solidFill>
                  </a:tcPr>
                </a:tc>
                <a:tc>
                  <a:txBody>
                    <a:bodyPr/>
                    <a:lstStyle/>
                    <a:p>
                      <a:pPr algn="ctr"/>
                      <a:r>
                        <a:rPr lang="fr-FR" sz="2400" b="1" dirty="0" smtClean="0">
                          <a:solidFill>
                            <a:srgbClr val="FFFF00"/>
                          </a:solidFill>
                        </a:rPr>
                        <a:t>130</a:t>
                      </a:r>
                    </a:p>
                  </a:txBody>
                  <a:tcPr>
                    <a:solidFill>
                      <a:srgbClr val="00B050"/>
                    </a:solidFill>
                  </a:tcPr>
                </a:tc>
              </a:tr>
            </a:tbl>
          </a:graphicData>
        </a:graphic>
      </p:graphicFrame>
      <p:sp>
        <p:nvSpPr>
          <p:cNvPr id="7" name="Ellipse 6"/>
          <p:cNvSpPr/>
          <p:nvPr/>
        </p:nvSpPr>
        <p:spPr>
          <a:xfrm>
            <a:off x="5357818" y="4572008"/>
            <a:ext cx="2286016" cy="857256"/>
          </a:xfrm>
          <a:prstGeom prst="ellipse">
            <a:avLst/>
          </a:prstGeom>
          <a:noFill/>
          <a:ln w="603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571604" y="71438"/>
            <a:ext cx="6000792" cy="1000108"/>
          </a:xfrm>
          <a:solidFill>
            <a:schemeClr val="tx2">
              <a:lumMod val="50000"/>
            </a:schemeClr>
          </a:solidFill>
        </p:spPr>
        <p:txBody>
          <a:bodyPr>
            <a:normAutofit/>
          </a:bodyPr>
          <a:lstStyle/>
          <a:p>
            <a:r>
              <a:rPr lang="fr-FR" dirty="0">
                <a:solidFill>
                  <a:schemeClr val="tx2">
                    <a:lumMod val="40000"/>
                    <a:lumOff val="60000"/>
                  </a:schemeClr>
                </a:solidFill>
              </a:rPr>
              <a:t>Item </a:t>
            </a:r>
            <a:r>
              <a:rPr lang="fr-FR" dirty="0" smtClean="0">
                <a:solidFill>
                  <a:schemeClr val="tx2">
                    <a:lumMod val="40000"/>
                    <a:lumOff val="60000"/>
                  </a:schemeClr>
                </a:solidFill>
              </a:rPr>
              <a:t>N°6 </a:t>
            </a:r>
            <a:r>
              <a:rPr lang="fr-FR" dirty="0">
                <a:solidFill>
                  <a:schemeClr val="tx2">
                    <a:lumMod val="40000"/>
                    <a:lumOff val="60000"/>
                  </a:schemeClr>
                </a:solidFill>
              </a:rPr>
              <a:t>: </a:t>
            </a:r>
            <a:r>
              <a:rPr lang="fr-FR" dirty="0" smtClean="0">
                <a:solidFill>
                  <a:schemeClr val="tx2">
                    <a:lumMod val="40000"/>
                    <a:lumOff val="60000"/>
                  </a:schemeClr>
                </a:solidFill>
              </a:rPr>
              <a:t>Animations</a:t>
            </a:r>
            <a:endParaRPr lang="fr-FR" dirty="0">
              <a:solidFill>
                <a:schemeClr val="tx2">
                  <a:lumMod val="40000"/>
                  <a:lumOff val="60000"/>
                </a:schemeClr>
              </a:solidFill>
            </a:endParaRPr>
          </a:p>
        </p:txBody>
      </p:sp>
      <p:sp>
        <p:nvSpPr>
          <p:cNvPr id="3" name="Espace réservé du contenu 2"/>
          <p:cNvSpPr>
            <a:spLocks noGrp="1"/>
          </p:cNvSpPr>
          <p:nvPr>
            <p:ph idx="1"/>
          </p:nvPr>
        </p:nvSpPr>
        <p:spPr>
          <a:xfrm>
            <a:off x="428596" y="1571612"/>
            <a:ext cx="8229600" cy="5000660"/>
          </a:xfrm>
        </p:spPr>
        <p:txBody>
          <a:bodyPr>
            <a:normAutofit/>
          </a:bodyPr>
          <a:lstStyle/>
          <a:p>
            <a:endParaRPr lang="fr-FR" dirty="0" smtClean="0">
              <a:solidFill>
                <a:srgbClr val="FFC000"/>
              </a:solidFill>
            </a:endParaRPr>
          </a:p>
          <a:p>
            <a:endParaRPr lang="fr-FR" dirty="0" smtClean="0">
              <a:solidFill>
                <a:srgbClr val="FFC000"/>
              </a:solidFill>
            </a:endParaRPr>
          </a:p>
          <a:p>
            <a:endParaRPr lang="fr-FR" sz="2200" dirty="0">
              <a:solidFill>
                <a:srgbClr val="FFC000"/>
              </a:solidFill>
            </a:endParaRPr>
          </a:p>
        </p:txBody>
      </p:sp>
      <p:sp>
        <p:nvSpPr>
          <p:cNvPr id="12" name="Espace réservé du contenu 2"/>
          <p:cNvSpPr txBox="1">
            <a:spLocks/>
          </p:cNvSpPr>
          <p:nvPr/>
        </p:nvSpPr>
        <p:spPr>
          <a:xfrm>
            <a:off x="285720" y="1214422"/>
            <a:ext cx="8229600" cy="5500726"/>
          </a:xfrm>
          <a:prstGeom prst="rect">
            <a:avLst/>
          </a:prstGeom>
        </p:spPr>
        <p:txBody>
          <a:bodyPr vert="horz" lIns="91440" tIns="45720" rIns="91440" bIns="45720" rtlCol="0">
            <a:normAutofit fontScale="2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fr-FR" sz="10400" b="1" dirty="0" smtClean="0">
                <a:solidFill>
                  <a:srgbClr val="FFC000"/>
                </a:solidFill>
              </a:rPr>
              <a:t>Imagerie par résonance magnétique</a:t>
            </a:r>
            <a:endParaRPr kumimoji="0" lang="fr-FR" sz="104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4400" b="0" i="0" u="none" strike="noStrike" kern="1200" cap="none" spc="0" normalizeH="0" baseline="0" noProof="0" dirty="0" smtClean="0">
              <a:ln>
                <a:noFill/>
              </a:ln>
              <a:solidFill>
                <a:srgbClr val="FFC000"/>
              </a:solidFill>
              <a:effectLst/>
              <a:uLnTx/>
              <a:uFillTx/>
              <a:latin typeface="+mn-lt"/>
              <a:ea typeface="+mn-ea"/>
              <a:cs typeface="+mn-cs"/>
            </a:endParaRPr>
          </a:p>
          <a:p>
            <a:r>
              <a:rPr lang="fr-FR" sz="8800" b="1" i="1" dirty="0" smtClean="0">
                <a:solidFill>
                  <a:srgbClr val="FFFF00"/>
                </a:solidFill>
              </a:rPr>
              <a:t>Avantages</a:t>
            </a:r>
          </a:p>
          <a:p>
            <a:pPr>
              <a:lnSpc>
                <a:spcPct val="170000"/>
              </a:lnSpc>
              <a:buFont typeface="Wingdings" pitchFamily="2" charset="2"/>
              <a:buChar char="Ø"/>
            </a:pPr>
            <a:r>
              <a:rPr lang="fr-FR" sz="8800" dirty="0" smtClean="0">
                <a:solidFill>
                  <a:srgbClr val="FFC000"/>
                </a:solidFill>
              </a:rPr>
              <a:t> rayonnements sans </a:t>
            </a:r>
            <a:r>
              <a:rPr lang="fr-FR" sz="8800" dirty="0" smtClean="0">
                <a:solidFill>
                  <a:srgbClr val="FFC000"/>
                </a:solidFill>
              </a:rPr>
              <a:t>dangers pour le </a:t>
            </a:r>
            <a:r>
              <a:rPr lang="fr-FR" sz="8800" dirty="0" smtClean="0">
                <a:solidFill>
                  <a:srgbClr val="FFC000"/>
                </a:solidFill>
              </a:rPr>
              <a:t>patient</a:t>
            </a:r>
          </a:p>
          <a:p>
            <a:pPr>
              <a:lnSpc>
                <a:spcPct val="170000"/>
              </a:lnSpc>
              <a:buFont typeface="Wingdings" pitchFamily="2" charset="2"/>
              <a:buChar char="Ø"/>
            </a:pPr>
            <a:r>
              <a:rPr lang="fr-FR" sz="8800" dirty="0" smtClean="0">
                <a:solidFill>
                  <a:srgbClr val="FFC000"/>
                </a:solidFill>
              </a:rPr>
              <a:t> fournit énormément </a:t>
            </a:r>
            <a:r>
              <a:rPr lang="fr-FR" sz="8800" dirty="0" smtClean="0">
                <a:solidFill>
                  <a:srgbClr val="FFC000"/>
                </a:solidFill>
              </a:rPr>
              <a:t>d'informations de tout </a:t>
            </a:r>
            <a:r>
              <a:rPr lang="fr-FR" sz="8800" dirty="0" smtClean="0">
                <a:solidFill>
                  <a:srgbClr val="FFC000"/>
                </a:solidFill>
              </a:rPr>
              <a:t>types</a:t>
            </a:r>
            <a:endParaRPr lang="fr-FR" sz="8800" dirty="0" smtClean="0">
              <a:solidFill>
                <a:srgbClr val="FFC000"/>
              </a:solidFill>
            </a:endParaRPr>
          </a:p>
          <a:p>
            <a:pPr>
              <a:lnSpc>
                <a:spcPct val="170000"/>
              </a:lnSpc>
              <a:buFont typeface="Wingdings" pitchFamily="2" charset="2"/>
              <a:buChar char="Ø"/>
            </a:pPr>
            <a:r>
              <a:rPr lang="fr-FR" sz="8800" dirty="0" smtClean="0">
                <a:solidFill>
                  <a:srgbClr val="FFC000"/>
                </a:solidFill>
              </a:rPr>
              <a:t> exploration </a:t>
            </a:r>
            <a:r>
              <a:rPr lang="fr-FR" sz="8800" dirty="0" smtClean="0">
                <a:solidFill>
                  <a:srgbClr val="FFC000"/>
                </a:solidFill>
              </a:rPr>
              <a:t>dans tous les plans de </a:t>
            </a:r>
            <a:r>
              <a:rPr lang="fr-FR" sz="8800" dirty="0" smtClean="0">
                <a:solidFill>
                  <a:srgbClr val="FFC000"/>
                </a:solidFill>
              </a:rPr>
              <a:t>l'espace</a:t>
            </a:r>
            <a:endParaRPr lang="fr-FR" sz="8800" dirty="0" smtClean="0">
              <a:solidFill>
                <a:srgbClr val="FFC000"/>
              </a:solidFill>
            </a:endParaRPr>
          </a:p>
          <a:p>
            <a:pPr>
              <a:lnSpc>
                <a:spcPct val="170000"/>
              </a:lnSpc>
              <a:buFont typeface="Wingdings" pitchFamily="2" charset="2"/>
              <a:buChar char="Ø"/>
            </a:pPr>
            <a:r>
              <a:rPr lang="fr-FR" sz="8800" dirty="0" smtClean="0">
                <a:solidFill>
                  <a:srgbClr val="FFC000"/>
                </a:solidFill>
              </a:rPr>
              <a:t> image </a:t>
            </a:r>
            <a:r>
              <a:rPr lang="fr-FR" sz="8800" dirty="0" smtClean="0">
                <a:solidFill>
                  <a:srgbClr val="FFC000"/>
                </a:solidFill>
              </a:rPr>
              <a:t>en haute-résolution </a:t>
            </a:r>
          </a:p>
          <a:p>
            <a:pPr>
              <a:lnSpc>
                <a:spcPct val="170000"/>
              </a:lnSpc>
              <a:buFont typeface="Wingdings" pitchFamily="2" charset="2"/>
              <a:buChar char="Ø"/>
            </a:pPr>
            <a:endParaRPr lang="fr-FR" sz="3600" dirty="0" smtClean="0"/>
          </a:p>
          <a:p>
            <a:r>
              <a:rPr lang="fr-FR" sz="9600" b="1" i="1" dirty="0" smtClean="0">
                <a:solidFill>
                  <a:srgbClr val="FFFF00"/>
                </a:solidFill>
              </a:rPr>
              <a:t>Inconvénients</a:t>
            </a:r>
          </a:p>
          <a:p>
            <a:endParaRPr lang="fr-FR" sz="4000" b="1" dirty="0" smtClean="0">
              <a:solidFill>
                <a:srgbClr val="FFFF00"/>
              </a:solidFill>
            </a:endParaRPr>
          </a:p>
          <a:p>
            <a:pPr>
              <a:buFont typeface="Wingdings" pitchFamily="2" charset="2"/>
              <a:buChar char="Ø"/>
            </a:pPr>
            <a:r>
              <a:rPr lang="fr-FR" sz="8800" dirty="0" smtClean="0">
                <a:solidFill>
                  <a:srgbClr val="FFC000"/>
                </a:solidFill>
              </a:rPr>
              <a:t> nécessite </a:t>
            </a:r>
            <a:r>
              <a:rPr lang="fr-FR" sz="8800" dirty="0" smtClean="0">
                <a:solidFill>
                  <a:srgbClr val="FFC000"/>
                </a:solidFill>
              </a:rPr>
              <a:t>des aimants puissants, lourds et très chers. </a:t>
            </a:r>
            <a:endParaRPr lang="fr-FR" sz="8800" dirty="0" smtClean="0">
              <a:solidFill>
                <a:srgbClr val="FFC000"/>
              </a:solidFill>
            </a:endParaRPr>
          </a:p>
          <a:p>
            <a:pPr>
              <a:lnSpc>
                <a:spcPct val="170000"/>
              </a:lnSpc>
              <a:buFont typeface="Wingdings" pitchFamily="2" charset="2"/>
              <a:buChar char="Ø"/>
            </a:pPr>
            <a:r>
              <a:rPr lang="fr-FR" sz="8800" dirty="0" smtClean="0">
                <a:solidFill>
                  <a:srgbClr val="FFC000"/>
                </a:solidFill>
              </a:rPr>
              <a:t> inconfort </a:t>
            </a:r>
            <a:r>
              <a:rPr lang="fr-FR" sz="8800" dirty="0" smtClean="0">
                <a:solidFill>
                  <a:srgbClr val="FFC000"/>
                </a:solidFill>
              </a:rPr>
              <a:t>du patient durant cet examen : </a:t>
            </a:r>
          </a:p>
          <a:p>
            <a:pPr>
              <a:lnSpc>
                <a:spcPct val="170000"/>
              </a:lnSpc>
              <a:buFont typeface="Wingdings" pitchFamily="2" charset="2"/>
              <a:buChar char="Ø"/>
            </a:pPr>
            <a:r>
              <a:rPr lang="fr-FR" sz="8800" dirty="0" smtClean="0">
                <a:solidFill>
                  <a:srgbClr val="FFC000"/>
                </a:solidFill>
              </a:rPr>
              <a:t> sujet </a:t>
            </a:r>
            <a:r>
              <a:rPr lang="fr-FR" sz="8800" dirty="0" smtClean="0">
                <a:solidFill>
                  <a:srgbClr val="FFC000"/>
                </a:solidFill>
              </a:rPr>
              <a:t>allongé dans un tube étroit. </a:t>
            </a:r>
            <a:endParaRPr lang="fr-FR" sz="8800" dirty="0" smtClean="0">
              <a:solidFill>
                <a:srgbClr val="FFC000"/>
              </a:solidFill>
            </a:endParaRPr>
          </a:p>
          <a:p>
            <a:pPr>
              <a:lnSpc>
                <a:spcPct val="170000"/>
              </a:lnSpc>
              <a:buFont typeface="Wingdings" pitchFamily="2" charset="2"/>
              <a:buChar char="Ø"/>
            </a:pPr>
            <a:r>
              <a:rPr lang="fr-FR" sz="8800" dirty="0" smtClean="0">
                <a:solidFill>
                  <a:srgbClr val="FFC000"/>
                </a:solidFill>
              </a:rPr>
              <a:t> le </a:t>
            </a:r>
            <a:r>
              <a:rPr lang="fr-FR" sz="8800" dirty="0" smtClean="0">
                <a:solidFill>
                  <a:srgbClr val="FFC000"/>
                </a:solidFill>
              </a:rPr>
              <a:t>bruit est relativement fort. </a:t>
            </a:r>
            <a:endParaRPr lang="fr-FR" sz="8800" dirty="0" smtClean="0">
              <a:solidFill>
                <a:srgbClr val="FFC000"/>
              </a:solidFill>
            </a:endParaRPr>
          </a:p>
        </p:txBody>
      </p:sp>
      <p:pic>
        <p:nvPicPr>
          <p:cNvPr id="2056" name="Picture 8" descr="http://www.physimed.com/fr/entreprise/include-files/galerie_photos/irm_fnl.jpg"/>
          <p:cNvPicPr>
            <a:picLocks noChangeAspect="1" noChangeArrowheads="1"/>
          </p:cNvPicPr>
          <p:nvPr/>
        </p:nvPicPr>
        <p:blipFill>
          <a:blip r:embed="rId2" cstate="print"/>
          <a:srcRect/>
          <a:stretch>
            <a:fillRect/>
          </a:stretch>
        </p:blipFill>
        <p:spPr bwMode="auto">
          <a:xfrm>
            <a:off x="6643702" y="1714488"/>
            <a:ext cx="2333641" cy="3500462"/>
          </a:xfrm>
          <a:prstGeom prst="rect">
            <a:avLst/>
          </a:prstGeom>
          <a:noFill/>
          <a:ln w="254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1500"/>
                                  </p:stCondLst>
                                  <p:childTnLst>
                                    <p:set>
                                      <p:cBhvr>
                                        <p:cTn id="6" dur="1" fill="hold">
                                          <p:stCondLst>
                                            <p:cond delay="0"/>
                                          </p:stCondLst>
                                        </p:cTn>
                                        <p:tgtEl>
                                          <p:spTgt spid="2056"/>
                                        </p:tgtEl>
                                        <p:attrNameLst>
                                          <p:attrName>style.visibility</p:attrName>
                                        </p:attrNameLst>
                                      </p:cBhvr>
                                      <p:to>
                                        <p:strVal val="visible"/>
                                      </p:to>
                                    </p:set>
                                    <p:animEffect transition="in" filter="dissolve">
                                      <p:cBhvr>
                                        <p:cTn id="7" dur="500"/>
                                        <p:tgtEl>
                                          <p:spTgt spid="2056"/>
                                        </p:tgtEl>
                                      </p:cBhvr>
                                    </p:animEffect>
                                  </p:childTnLst>
                                </p:cTn>
                              </p:par>
                            </p:childTnLst>
                          </p:cTn>
                        </p:par>
                        <p:par>
                          <p:cTn id="8" fill="hold">
                            <p:stCondLst>
                              <p:cond delay="2000"/>
                            </p:stCondLst>
                            <p:childTnLst>
                              <p:par>
                                <p:cTn id="9" presetID="1" presetClass="entr" presetSubtype="0" fill="hold" nodeType="afterEffect">
                                  <p:stCondLst>
                                    <p:cond delay="150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par>
                          <p:cTn id="11" fill="hold">
                            <p:stCondLst>
                              <p:cond delay="3500"/>
                            </p:stCondLst>
                            <p:childTnLst>
                              <p:par>
                                <p:cTn id="12" presetID="1" presetClass="entr" presetSubtype="0" fill="hold" nodeType="afterEffect">
                                  <p:stCondLst>
                                    <p:cond delay="1000"/>
                                  </p:stCondLst>
                                  <p:childTnLst>
                                    <p:set>
                                      <p:cBhvr>
                                        <p:cTn id="13" dur="1" fill="hold">
                                          <p:stCondLst>
                                            <p:cond delay="0"/>
                                          </p:stCondLst>
                                        </p:cTn>
                                        <p:tgtEl>
                                          <p:spTgt spid="12">
                                            <p:txEl>
                                              <p:pRg st="3" end="3"/>
                                            </p:txEl>
                                          </p:spTgt>
                                        </p:tgtEl>
                                        <p:attrNameLst>
                                          <p:attrName>style.visibility</p:attrName>
                                        </p:attrNameLst>
                                      </p:cBhvr>
                                      <p:to>
                                        <p:strVal val="visible"/>
                                      </p:to>
                                    </p:set>
                                  </p:childTnLst>
                                </p:cTn>
                              </p:par>
                            </p:childTnLst>
                          </p:cTn>
                        </p:par>
                        <p:par>
                          <p:cTn id="14" fill="hold">
                            <p:stCondLst>
                              <p:cond delay="4500"/>
                            </p:stCondLst>
                            <p:childTnLst>
                              <p:par>
                                <p:cTn id="15" presetID="1" presetClass="entr" presetSubtype="0" fill="hold" nodeType="afterEffect">
                                  <p:stCondLst>
                                    <p:cond delay="500"/>
                                  </p:stCondLst>
                                  <p:childTnLst>
                                    <p:set>
                                      <p:cBhvr>
                                        <p:cTn id="16" dur="1" fill="hold">
                                          <p:stCondLst>
                                            <p:cond delay="0"/>
                                          </p:stCondLst>
                                        </p:cTn>
                                        <p:tgtEl>
                                          <p:spTgt spid="12">
                                            <p:txEl>
                                              <p:pRg st="4" end="4"/>
                                            </p:txEl>
                                          </p:spTgt>
                                        </p:tgtEl>
                                        <p:attrNameLst>
                                          <p:attrName>style.visibility</p:attrName>
                                        </p:attrNameLst>
                                      </p:cBhvr>
                                      <p:to>
                                        <p:strVal val="visible"/>
                                      </p:to>
                                    </p:set>
                                  </p:childTnLst>
                                </p:cTn>
                              </p:par>
                            </p:childTnLst>
                          </p:cTn>
                        </p:par>
                        <p:par>
                          <p:cTn id="17" fill="hold">
                            <p:stCondLst>
                              <p:cond delay="5000"/>
                            </p:stCondLst>
                            <p:childTnLst>
                              <p:par>
                                <p:cTn id="18" presetID="1" presetClass="entr" presetSubtype="0" fill="hold" nodeType="afterEffect">
                                  <p:stCondLst>
                                    <p:cond delay="500"/>
                                  </p:stCondLst>
                                  <p:childTnLst>
                                    <p:set>
                                      <p:cBhvr>
                                        <p:cTn id="19" dur="1" fill="hold">
                                          <p:stCondLst>
                                            <p:cond delay="0"/>
                                          </p:stCondLst>
                                        </p:cTn>
                                        <p:tgtEl>
                                          <p:spTgt spid="12">
                                            <p:txEl>
                                              <p:pRg st="5" end="5"/>
                                            </p:txEl>
                                          </p:spTgt>
                                        </p:tgtEl>
                                        <p:attrNameLst>
                                          <p:attrName>style.visibility</p:attrName>
                                        </p:attrNameLst>
                                      </p:cBhvr>
                                      <p:to>
                                        <p:strVal val="visible"/>
                                      </p:to>
                                    </p:set>
                                  </p:childTnLst>
                                </p:cTn>
                              </p:par>
                            </p:childTnLst>
                          </p:cTn>
                        </p:par>
                        <p:par>
                          <p:cTn id="20" fill="hold">
                            <p:stCondLst>
                              <p:cond delay="5500"/>
                            </p:stCondLst>
                            <p:childTnLst>
                              <p:par>
                                <p:cTn id="21" presetID="1" presetClass="entr" presetSubtype="0" fill="hold" nodeType="afterEffect">
                                  <p:stCondLst>
                                    <p:cond delay="500"/>
                                  </p:stCondLst>
                                  <p:childTnLst>
                                    <p:set>
                                      <p:cBhvr>
                                        <p:cTn id="22" dur="1" fill="hold">
                                          <p:stCondLst>
                                            <p:cond delay="0"/>
                                          </p:stCondLst>
                                        </p:cTn>
                                        <p:tgtEl>
                                          <p:spTgt spid="12">
                                            <p:txEl>
                                              <p:pRg st="6" end="6"/>
                                            </p:txEl>
                                          </p:spTgt>
                                        </p:tgtEl>
                                        <p:attrNameLst>
                                          <p:attrName>style.visibility</p:attrName>
                                        </p:attrNameLst>
                                      </p:cBhvr>
                                      <p:to>
                                        <p:strVal val="visible"/>
                                      </p:to>
                                    </p:set>
                                  </p:childTnLst>
                                </p:cTn>
                              </p:par>
                            </p:childTnLst>
                          </p:cTn>
                        </p:par>
                        <p:par>
                          <p:cTn id="23" fill="hold">
                            <p:stCondLst>
                              <p:cond delay="6000"/>
                            </p:stCondLst>
                            <p:childTnLst>
                              <p:par>
                                <p:cTn id="24" presetID="1" presetClass="entr" presetSubtype="0" fill="hold" nodeType="afterEffect">
                                  <p:stCondLst>
                                    <p:cond delay="1500"/>
                                  </p:stCondLst>
                                  <p:childTnLst>
                                    <p:set>
                                      <p:cBhvr>
                                        <p:cTn id="25" dur="1" fill="hold">
                                          <p:stCondLst>
                                            <p:cond delay="0"/>
                                          </p:stCondLst>
                                        </p:cTn>
                                        <p:tgtEl>
                                          <p:spTgt spid="12">
                                            <p:txEl>
                                              <p:pRg st="8" end="8"/>
                                            </p:txEl>
                                          </p:spTgt>
                                        </p:tgtEl>
                                        <p:attrNameLst>
                                          <p:attrName>style.visibility</p:attrName>
                                        </p:attrNameLst>
                                      </p:cBhvr>
                                      <p:to>
                                        <p:strVal val="visible"/>
                                      </p:to>
                                    </p:set>
                                  </p:childTnLst>
                                </p:cTn>
                              </p:par>
                            </p:childTnLst>
                          </p:cTn>
                        </p:par>
                        <p:par>
                          <p:cTn id="26" fill="hold">
                            <p:stCondLst>
                              <p:cond delay="7500"/>
                            </p:stCondLst>
                            <p:childTnLst>
                              <p:par>
                                <p:cTn id="27" presetID="1" presetClass="entr" presetSubtype="0" fill="hold" nodeType="afterEffect">
                                  <p:stCondLst>
                                    <p:cond delay="1000"/>
                                  </p:stCondLst>
                                  <p:childTnLst>
                                    <p:set>
                                      <p:cBhvr>
                                        <p:cTn id="28" dur="1" fill="hold">
                                          <p:stCondLst>
                                            <p:cond delay="0"/>
                                          </p:stCondLst>
                                        </p:cTn>
                                        <p:tgtEl>
                                          <p:spTgt spid="12">
                                            <p:txEl>
                                              <p:pRg st="10" end="10"/>
                                            </p:txEl>
                                          </p:spTgt>
                                        </p:tgtEl>
                                        <p:attrNameLst>
                                          <p:attrName>style.visibility</p:attrName>
                                        </p:attrNameLst>
                                      </p:cBhvr>
                                      <p:to>
                                        <p:strVal val="visible"/>
                                      </p:to>
                                    </p:set>
                                  </p:childTnLst>
                                </p:cTn>
                              </p:par>
                            </p:childTnLst>
                          </p:cTn>
                        </p:par>
                        <p:par>
                          <p:cTn id="29" fill="hold">
                            <p:stCondLst>
                              <p:cond delay="8500"/>
                            </p:stCondLst>
                            <p:childTnLst>
                              <p:par>
                                <p:cTn id="30" presetID="1" presetClass="entr" presetSubtype="0" fill="hold" nodeType="afterEffect">
                                  <p:stCondLst>
                                    <p:cond delay="500"/>
                                  </p:stCondLst>
                                  <p:childTnLst>
                                    <p:set>
                                      <p:cBhvr>
                                        <p:cTn id="31" dur="1" fill="hold">
                                          <p:stCondLst>
                                            <p:cond delay="0"/>
                                          </p:stCondLst>
                                        </p:cTn>
                                        <p:tgtEl>
                                          <p:spTgt spid="12">
                                            <p:txEl>
                                              <p:pRg st="11" end="11"/>
                                            </p:txEl>
                                          </p:spTgt>
                                        </p:tgtEl>
                                        <p:attrNameLst>
                                          <p:attrName>style.visibility</p:attrName>
                                        </p:attrNameLst>
                                      </p:cBhvr>
                                      <p:to>
                                        <p:strVal val="visible"/>
                                      </p:to>
                                    </p:set>
                                  </p:childTnLst>
                                </p:cTn>
                              </p:par>
                            </p:childTnLst>
                          </p:cTn>
                        </p:par>
                        <p:par>
                          <p:cTn id="32" fill="hold">
                            <p:stCondLst>
                              <p:cond delay="9000"/>
                            </p:stCondLst>
                            <p:childTnLst>
                              <p:par>
                                <p:cTn id="33" presetID="1" presetClass="entr" presetSubtype="0" fill="hold" nodeType="afterEffect">
                                  <p:stCondLst>
                                    <p:cond delay="500"/>
                                  </p:stCondLst>
                                  <p:childTnLst>
                                    <p:set>
                                      <p:cBhvr>
                                        <p:cTn id="34" dur="1" fill="hold">
                                          <p:stCondLst>
                                            <p:cond delay="0"/>
                                          </p:stCondLst>
                                        </p:cTn>
                                        <p:tgtEl>
                                          <p:spTgt spid="12">
                                            <p:txEl>
                                              <p:pRg st="12" end="12"/>
                                            </p:txEl>
                                          </p:spTgt>
                                        </p:tgtEl>
                                        <p:attrNameLst>
                                          <p:attrName>style.visibility</p:attrName>
                                        </p:attrNameLst>
                                      </p:cBhvr>
                                      <p:to>
                                        <p:strVal val="visible"/>
                                      </p:to>
                                    </p:set>
                                  </p:childTnLst>
                                </p:cTn>
                              </p:par>
                            </p:childTnLst>
                          </p:cTn>
                        </p:par>
                        <p:par>
                          <p:cTn id="35" fill="hold">
                            <p:stCondLst>
                              <p:cond delay="9500"/>
                            </p:stCondLst>
                            <p:childTnLst>
                              <p:par>
                                <p:cTn id="36" presetID="1" presetClass="entr" presetSubtype="0" fill="hold" nodeType="afterEffect">
                                  <p:stCondLst>
                                    <p:cond delay="500"/>
                                  </p:stCondLst>
                                  <p:childTnLst>
                                    <p:set>
                                      <p:cBhvr>
                                        <p:cTn id="37" dur="1" fill="hold">
                                          <p:stCondLst>
                                            <p:cond delay="0"/>
                                          </p:stCondLst>
                                        </p:cTn>
                                        <p:tgtEl>
                                          <p:spTgt spid="12">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1571604" y="71438"/>
            <a:ext cx="6000792" cy="1000108"/>
          </a:xfrm>
          <a:solidFill>
            <a:schemeClr val="tx2">
              <a:lumMod val="50000"/>
            </a:schemeClr>
          </a:solidFill>
        </p:spPr>
        <p:txBody>
          <a:bodyPr>
            <a:normAutofit/>
          </a:bodyPr>
          <a:lstStyle/>
          <a:p>
            <a:r>
              <a:rPr lang="fr-FR" dirty="0">
                <a:solidFill>
                  <a:schemeClr val="tx2">
                    <a:lumMod val="40000"/>
                    <a:lumOff val="60000"/>
                  </a:schemeClr>
                </a:solidFill>
              </a:rPr>
              <a:t>Item </a:t>
            </a:r>
            <a:r>
              <a:rPr lang="fr-FR" dirty="0" smtClean="0">
                <a:solidFill>
                  <a:schemeClr val="tx2">
                    <a:lumMod val="40000"/>
                    <a:lumOff val="60000"/>
                  </a:schemeClr>
                </a:solidFill>
              </a:rPr>
              <a:t>N°6 </a:t>
            </a:r>
            <a:r>
              <a:rPr lang="fr-FR" dirty="0">
                <a:solidFill>
                  <a:schemeClr val="tx2">
                    <a:lumMod val="40000"/>
                    <a:lumOff val="60000"/>
                  </a:schemeClr>
                </a:solidFill>
              </a:rPr>
              <a:t>: </a:t>
            </a:r>
            <a:r>
              <a:rPr lang="fr-FR" dirty="0" smtClean="0">
                <a:solidFill>
                  <a:schemeClr val="tx2">
                    <a:lumMod val="40000"/>
                    <a:lumOff val="60000"/>
                  </a:schemeClr>
                </a:solidFill>
              </a:rPr>
              <a:t>Animations</a:t>
            </a:r>
            <a:endParaRPr lang="fr-FR" dirty="0">
              <a:solidFill>
                <a:schemeClr val="tx2">
                  <a:lumMod val="40000"/>
                  <a:lumOff val="60000"/>
                </a:schemeClr>
              </a:solidFill>
            </a:endParaRPr>
          </a:p>
        </p:txBody>
      </p:sp>
      <p:sp>
        <p:nvSpPr>
          <p:cNvPr id="3" name="Espace réservé du contenu 2"/>
          <p:cNvSpPr>
            <a:spLocks noGrp="1"/>
          </p:cNvSpPr>
          <p:nvPr>
            <p:ph idx="1"/>
          </p:nvPr>
        </p:nvSpPr>
        <p:spPr>
          <a:xfrm>
            <a:off x="428596" y="1571612"/>
            <a:ext cx="8229600" cy="5000660"/>
          </a:xfrm>
        </p:spPr>
        <p:txBody>
          <a:bodyPr>
            <a:normAutofit/>
          </a:bodyPr>
          <a:lstStyle/>
          <a:p>
            <a:endParaRPr lang="fr-FR" dirty="0" smtClean="0">
              <a:solidFill>
                <a:srgbClr val="FFC000"/>
              </a:solidFill>
            </a:endParaRPr>
          </a:p>
          <a:p>
            <a:endParaRPr lang="fr-FR" dirty="0" smtClean="0">
              <a:solidFill>
                <a:srgbClr val="FFC000"/>
              </a:solidFill>
            </a:endParaRPr>
          </a:p>
          <a:p>
            <a:endParaRPr lang="fr-FR" sz="2200" dirty="0">
              <a:solidFill>
                <a:srgbClr val="FFC000"/>
              </a:solidFill>
            </a:endParaRPr>
          </a:p>
        </p:txBody>
      </p:sp>
      <p:sp>
        <p:nvSpPr>
          <p:cNvPr id="12" name="Espace réservé du contenu 2"/>
          <p:cNvSpPr txBox="1">
            <a:spLocks/>
          </p:cNvSpPr>
          <p:nvPr/>
        </p:nvSpPr>
        <p:spPr>
          <a:xfrm>
            <a:off x="285720" y="1214422"/>
            <a:ext cx="8229600" cy="5500726"/>
          </a:xfrm>
          <a:prstGeom prst="rect">
            <a:avLst/>
          </a:prstGeom>
        </p:spPr>
        <p:txBody>
          <a:bodyPr vert="horz" lIns="91440" tIns="45720" rIns="91440" bIns="45720" rtlCol="0">
            <a:normAutofit fontScale="2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fr-FR" sz="10400" b="1" dirty="0" smtClean="0">
                <a:solidFill>
                  <a:srgbClr val="FFC000"/>
                </a:solidFill>
              </a:rPr>
              <a:t>Imagerie par résonance magnétique</a:t>
            </a:r>
            <a:endParaRPr kumimoji="0" lang="fr-FR" sz="10400" b="0" i="0" u="none" strike="noStrike" kern="1200" cap="none" spc="0" normalizeH="0" baseline="0" noProof="0" dirty="0" smtClean="0">
              <a:ln>
                <a:noFill/>
              </a:ln>
              <a:solidFill>
                <a:srgbClr val="FFC00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4400" b="0" i="0" u="none" strike="noStrike" kern="1200" cap="none" spc="0" normalizeH="0" baseline="0" noProof="0" dirty="0" smtClean="0">
              <a:ln>
                <a:noFill/>
              </a:ln>
              <a:solidFill>
                <a:srgbClr val="FFC000"/>
              </a:solidFill>
              <a:effectLst/>
              <a:uLnTx/>
              <a:uFillTx/>
              <a:latin typeface="+mn-lt"/>
              <a:ea typeface="+mn-ea"/>
              <a:cs typeface="+mn-cs"/>
            </a:endParaRPr>
          </a:p>
          <a:p>
            <a:r>
              <a:rPr lang="fr-FR" sz="8800" b="1" i="1" dirty="0" smtClean="0">
                <a:solidFill>
                  <a:srgbClr val="FFFF00"/>
                </a:solidFill>
              </a:rPr>
              <a:t>Avantages</a:t>
            </a:r>
          </a:p>
          <a:p>
            <a:pPr>
              <a:lnSpc>
                <a:spcPct val="170000"/>
              </a:lnSpc>
              <a:buFont typeface="Wingdings" pitchFamily="2" charset="2"/>
              <a:buChar char="Ø"/>
            </a:pPr>
            <a:r>
              <a:rPr lang="fr-FR" sz="8800" dirty="0" smtClean="0">
                <a:solidFill>
                  <a:srgbClr val="FFC000"/>
                </a:solidFill>
              </a:rPr>
              <a:t> rayonnements sans </a:t>
            </a:r>
            <a:r>
              <a:rPr lang="fr-FR" sz="8800" dirty="0" smtClean="0">
                <a:solidFill>
                  <a:srgbClr val="FFC000"/>
                </a:solidFill>
              </a:rPr>
              <a:t>dangers pour le </a:t>
            </a:r>
            <a:r>
              <a:rPr lang="fr-FR" sz="8800" dirty="0" smtClean="0">
                <a:solidFill>
                  <a:srgbClr val="FFC000"/>
                </a:solidFill>
              </a:rPr>
              <a:t>patient</a:t>
            </a:r>
          </a:p>
          <a:p>
            <a:pPr>
              <a:lnSpc>
                <a:spcPct val="170000"/>
              </a:lnSpc>
              <a:buFont typeface="Wingdings" pitchFamily="2" charset="2"/>
              <a:buChar char="Ø"/>
            </a:pPr>
            <a:r>
              <a:rPr lang="fr-FR" sz="8800" dirty="0" smtClean="0">
                <a:solidFill>
                  <a:srgbClr val="FFC000"/>
                </a:solidFill>
              </a:rPr>
              <a:t> fournit énormément </a:t>
            </a:r>
            <a:r>
              <a:rPr lang="fr-FR" sz="8800" dirty="0" smtClean="0">
                <a:solidFill>
                  <a:srgbClr val="FFC000"/>
                </a:solidFill>
              </a:rPr>
              <a:t>d'informations de tout </a:t>
            </a:r>
            <a:r>
              <a:rPr lang="fr-FR" sz="8800" dirty="0" smtClean="0">
                <a:solidFill>
                  <a:srgbClr val="FFC000"/>
                </a:solidFill>
              </a:rPr>
              <a:t>types</a:t>
            </a:r>
            <a:endParaRPr lang="fr-FR" sz="8800" dirty="0" smtClean="0">
              <a:solidFill>
                <a:srgbClr val="FFC000"/>
              </a:solidFill>
            </a:endParaRPr>
          </a:p>
          <a:p>
            <a:pPr>
              <a:lnSpc>
                <a:spcPct val="170000"/>
              </a:lnSpc>
              <a:buFont typeface="Wingdings" pitchFamily="2" charset="2"/>
              <a:buChar char="Ø"/>
            </a:pPr>
            <a:r>
              <a:rPr lang="fr-FR" sz="8800" dirty="0" smtClean="0">
                <a:solidFill>
                  <a:srgbClr val="FFC000"/>
                </a:solidFill>
              </a:rPr>
              <a:t> exploration </a:t>
            </a:r>
            <a:r>
              <a:rPr lang="fr-FR" sz="8800" dirty="0" smtClean="0">
                <a:solidFill>
                  <a:srgbClr val="FFC000"/>
                </a:solidFill>
              </a:rPr>
              <a:t>dans tous les plans de </a:t>
            </a:r>
            <a:r>
              <a:rPr lang="fr-FR" sz="8800" dirty="0" smtClean="0">
                <a:solidFill>
                  <a:srgbClr val="FFC000"/>
                </a:solidFill>
              </a:rPr>
              <a:t>l'espace</a:t>
            </a:r>
            <a:endParaRPr lang="fr-FR" sz="8800" dirty="0" smtClean="0">
              <a:solidFill>
                <a:srgbClr val="FFC000"/>
              </a:solidFill>
            </a:endParaRPr>
          </a:p>
          <a:p>
            <a:pPr>
              <a:lnSpc>
                <a:spcPct val="170000"/>
              </a:lnSpc>
              <a:buFont typeface="Wingdings" pitchFamily="2" charset="2"/>
              <a:buChar char="Ø"/>
            </a:pPr>
            <a:r>
              <a:rPr lang="fr-FR" sz="8800" dirty="0" smtClean="0">
                <a:solidFill>
                  <a:srgbClr val="FFC000"/>
                </a:solidFill>
              </a:rPr>
              <a:t> image </a:t>
            </a:r>
            <a:r>
              <a:rPr lang="fr-FR" sz="8800" dirty="0" smtClean="0">
                <a:solidFill>
                  <a:srgbClr val="FFC000"/>
                </a:solidFill>
              </a:rPr>
              <a:t>en haute-résolution </a:t>
            </a:r>
          </a:p>
          <a:p>
            <a:pPr>
              <a:lnSpc>
                <a:spcPct val="170000"/>
              </a:lnSpc>
              <a:buFont typeface="Wingdings" pitchFamily="2" charset="2"/>
              <a:buChar char="Ø"/>
            </a:pPr>
            <a:endParaRPr lang="fr-FR" sz="3600" dirty="0" smtClean="0"/>
          </a:p>
          <a:p>
            <a:r>
              <a:rPr lang="fr-FR" sz="9600" b="1" i="1" dirty="0" smtClean="0">
                <a:solidFill>
                  <a:srgbClr val="FFFF00"/>
                </a:solidFill>
              </a:rPr>
              <a:t>Inconvénients</a:t>
            </a:r>
          </a:p>
          <a:p>
            <a:endParaRPr lang="fr-FR" sz="4000" b="1" dirty="0" smtClean="0">
              <a:solidFill>
                <a:srgbClr val="FFFF00"/>
              </a:solidFill>
            </a:endParaRPr>
          </a:p>
          <a:p>
            <a:pPr>
              <a:buFont typeface="Wingdings" pitchFamily="2" charset="2"/>
              <a:buChar char="Ø"/>
            </a:pPr>
            <a:r>
              <a:rPr lang="fr-FR" sz="8800" dirty="0" smtClean="0">
                <a:solidFill>
                  <a:srgbClr val="FFC000"/>
                </a:solidFill>
              </a:rPr>
              <a:t> nécessite </a:t>
            </a:r>
            <a:r>
              <a:rPr lang="fr-FR" sz="8800" dirty="0" smtClean="0">
                <a:solidFill>
                  <a:srgbClr val="FFC000"/>
                </a:solidFill>
              </a:rPr>
              <a:t>des aimants puissants, lourds et très chers. </a:t>
            </a:r>
            <a:endParaRPr lang="fr-FR" sz="8800" dirty="0" smtClean="0">
              <a:solidFill>
                <a:srgbClr val="FFC000"/>
              </a:solidFill>
            </a:endParaRPr>
          </a:p>
          <a:p>
            <a:pPr>
              <a:lnSpc>
                <a:spcPct val="170000"/>
              </a:lnSpc>
              <a:buFont typeface="Wingdings" pitchFamily="2" charset="2"/>
              <a:buChar char="Ø"/>
            </a:pPr>
            <a:r>
              <a:rPr lang="fr-FR" sz="8800" dirty="0" smtClean="0">
                <a:solidFill>
                  <a:srgbClr val="FFC000"/>
                </a:solidFill>
              </a:rPr>
              <a:t> inconfort </a:t>
            </a:r>
            <a:r>
              <a:rPr lang="fr-FR" sz="8800" dirty="0" smtClean="0">
                <a:solidFill>
                  <a:srgbClr val="FFC000"/>
                </a:solidFill>
              </a:rPr>
              <a:t>du patient durant cet examen : </a:t>
            </a:r>
          </a:p>
          <a:p>
            <a:pPr>
              <a:lnSpc>
                <a:spcPct val="170000"/>
              </a:lnSpc>
              <a:buFont typeface="Wingdings" pitchFamily="2" charset="2"/>
              <a:buChar char="Ø"/>
            </a:pPr>
            <a:r>
              <a:rPr lang="fr-FR" sz="8800" dirty="0" smtClean="0">
                <a:solidFill>
                  <a:srgbClr val="FFC000"/>
                </a:solidFill>
              </a:rPr>
              <a:t> sujet </a:t>
            </a:r>
            <a:r>
              <a:rPr lang="fr-FR" sz="8800" dirty="0" smtClean="0">
                <a:solidFill>
                  <a:srgbClr val="FFC000"/>
                </a:solidFill>
              </a:rPr>
              <a:t>allongé dans un tube étroit. </a:t>
            </a:r>
            <a:endParaRPr lang="fr-FR" sz="8800" dirty="0" smtClean="0">
              <a:solidFill>
                <a:srgbClr val="FFC000"/>
              </a:solidFill>
            </a:endParaRPr>
          </a:p>
          <a:p>
            <a:pPr>
              <a:lnSpc>
                <a:spcPct val="170000"/>
              </a:lnSpc>
              <a:buFont typeface="Wingdings" pitchFamily="2" charset="2"/>
              <a:buChar char="Ø"/>
            </a:pPr>
            <a:r>
              <a:rPr lang="fr-FR" sz="8800" dirty="0" smtClean="0">
                <a:solidFill>
                  <a:srgbClr val="FFC000"/>
                </a:solidFill>
              </a:rPr>
              <a:t> le </a:t>
            </a:r>
            <a:r>
              <a:rPr lang="fr-FR" sz="8800" dirty="0" smtClean="0">
                <a:solidFill>
                  <a:srgbClr val="FFC000"/>
                </a:solidFill>
              </a:rPr>
              <a:t>bruit est relativement fort. </a:t>
            </a:r>
            <a:endParaRPr lang="fr-FR" sz="8800" dirty="0" smtClean="0">
              <a:solidFill>
                <a:srgbClr val="FFC000"/>
              </a:solidFill>
            </a:endParaRPr>
          </a:p>
        </p:txBody>
      </p:sp>
      <p:pic>
        <p:nvPicPr>
          <p:cNvPr id="2056" name="Picture 8" descr="http://www.physimed.com/fr/entreprise/include-files/galerie_photos/irm_fnl.jpg"/>
          <p:cNvPicPr>
            <a:picLocks noChangeAspect="1" noChangeArrowheads="1"/>
          </p:cNvPicPr>
          <p:nvPr/>
        </p:nvPicPr>
        <p:blipFill>
          <a:blip r:embed="rId2" cstate="print"/>
          <a:srcRect/>
          <a:stretch>
            <a:fillRect/>
          </a:stretch>
        </p:blipFill>
        <p:spPr bwMode="auto">
          <a:xfrm>
            <a:off x="-928726" y="7072338"/>
            <a:ext cx="2333641" cy="3500462"/>
          </a:xfrm>
          <a:prstGeom prst="rect">
            <a:avLst/>
          </a:prstGeom>
          <a:noFill/>
          <a:ln w="25400">
            <a:solidFill>
              <a:schemeClr val="tx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38" presetClass="entr" presetSubtype="0" accel="50000" fill="hold" nodeType="afterEffect">
                                  <p:stCondLst>
                                    <p:cond delay="0"/>
                                  </p:stCondLst>
                                  <p:iterate type="lt">
                                    <p:tmPct val="50000"/>
                                  </p:iterate>
                                  <p:childTnLst>
                                    <p:set>
                                      <p:cBhvr>
                                        <p:cTn id="11" dur="1" fill="hold">
                                          <p:stCondLst>
                                            <p:cond delay="0"/>
                                          </p:stCondLst>
                                        </p:cTn>
                                        <p:tgtEl>
                                          <p:spTgt spid="12">
                                            <p:txEl>
                                              <p:pRg st="0" end="0"/>
                                            </p:txEl>
                                          </p:spTgt>
                                        </p:tgtEl>
                                        <p:attrNameLst>
                                          <p:attrName>style.visibility</p:attrName>
                                        </p:attrNameLst>
                                      </p:cBhvr>
                                      <p:to>
                                        <p:strVal val="visible"/>
                                      </p:to>
                                    </p:set>
                                    <p:set>
                                      <p:cBhvr>
                                        <p:cTn id="12" dur="228" fill="hold">
                                          <p:stCondLst>
                                            <p:cond delay="0"/>
                                          </p:stCondLst>
                                        </p:cTn>
                                        <p:tgtEl>
                                          <p:spTgt spid="12">
                                            <p:txEl>
                                              <p:pRg st="0" end="0"/>
                                            </p:txEl>
                                          </p:spTgt>
                                        </p:tgtEl>
                                        <p:attrNameLst>
                                          <p:attrName>style.rotation</p:attrName>
                                        </p:attrNameLst>
                                      </p:cBhvr>
                                      <p:to>
                                        <p:strVal val="-45.0"/>
                                      </p:to>
                                    </p:set>
                                    <p:anim calcmode="lin" valueType="num">
                                      <p:cBhvr>
                                        <p:cTn id="13" dur="228" fill="hold">
                                          <p:stCondLst>
                                            <p:cond delay="228"/>
                                          </p:stCondLst>
                                        </p:cTn>
                                        <p:tgtEl>
                                          <p:spTgt spid="12">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4" dur="228" fill="hold">
                                          <p:stCondLst>
                                            <p:cond delay="0"/>
                                          </p:stCondLst>
                                        </p:cTn>
                                        <p:tgtEl>
                                          <p:spTgt spid="12">
                                            <p:txEl>
                                              <p:pRg st="0" end="0"/>
                                            </p:txEl>
                                          </p:spTgt>
                                        </p:tgtEl>
                                        <p:attrNameLst>
                                          <p:attrName>ppt_y</p:attrName>
                                        </p:attrNameLst>
                                      </p:cBhvr>
                                      <p:tavLst>
                                        <p:tav tm="0">
                                          <p:val>
                                            <p:strVal val="#ppt_y-1"/>
                                          </p:val>
                                        </p:tav>
                                        <p:tav tm="100000">
                                          <p:val>
                                            <p:strVal val="#ppt_y-(0.354*#ppt_w-0.172*#ppt_h)"/>
                                          </p:val>
                                        </p:tav>
                                      </p:tavLst>
                                    </p:anim>
                                    <p:anim calcmode="lin" valueType="num">
                                      <p:cBhvr>
                                        <p:cTn id="15" dur="78" decel="50000" autoRev="1" fill="hold">
                                          <p:stCondLst>
                                            <p:cond delay="228"/>
                                          </p:stCondLst>
                                        </p:cTn>
                                        <p:tgtEl>
                                          <p:spTgt spid="12">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6" dur="68" fill="hold">
                                          <p:stCondLst>
                                            <p:cond delay="432"/>
                                          </p:stCondLst>
                                        </p:cTn>
                                        <p:tgtEl>
                                          <p:spTgt spid="12">
                                            <p:txEl>
                                              <p:pRg st="0" end="0"/>
                                            </p:txEl>
                                          </p:spTgt>
                                        </p:tgtEl>
                                        <p:attrNameLst>
                                          <p:attrName>ppt_y</p:attrName>
                                        </p:attrNameLst>
                                      </p:cBhvr>
                                      <p:tavLst>
                                        <p:tav tm="0">
                                          <p:val>
                                            <p:strVal val="#ppt_y-(0.354*#ppt_w-0.172*#ppt_h)"/>
                                          </p:val>
                                        </p:tav>
                                        <p:tav tm="100000">
                                          <p:val>
                                            <p:strVal val="#ppt_y"/>
                                          </p:val>
                                        </p:tav>
                                      </p:tavLst>
                                    </p:anim>
                                  </p:childTnLst>
                                </p:cTn>
                              </p:par>
                            </p:childTnLst>
                          </p:cTn>
                        </p:par>
                        <p:par>
                          <p:cTn id="17" fill="hold">
                            <p:stCondLst>
                              <p:cond delay="8750"/>
                            </p:stCondLst>
                            <p:childTnLst>
                              <p:par>
                                <p:cTn id="18" presetID="0" presetClass="path" presetSubtype="0" accel="50000" decel="50000" fill="hold" nodeType="afterEffect">
                                  <p:stCondLst>
                                    <p:cond delay="1000"/>
                                  </p:stCondLst>
                                  <p:childTnLst>
                                    <p:animMotion origin="layout" path="M -0.05364 -0.00139 C -0.02917 -0.0037 -0.00486 -0.00764 0.0191 -0.01412 C 0.02691 -0.01898 0.03524 -0.02129 0.04288 -0.02662 C 0.05816 -0.03727 0.07014 -0.05023 0.0809 -0.06805 C 0.08646 -0.07731 0.08906 -0.08842 0.0941 -0.09815 C 0.09722 -0.14028 0.09497 -0.1824 0.10122 -0.22384 C 0.10087 -0.23264 0.10174 -0.24213 0.1 -0.25069 C 0.09792 -0.26041 0.08281 -0.26805 0.07622 -0.26967 C 0.07344 -0.26944 0.07049 -0.26944 0.06788 -0.26805 C 0.06389 -0.26643 0.06424 -0.26389 0.06181 -0.25995 C 0.05747 -0.25324 0.05365 -0.24583 0.04879 -0.23958 C 0.04913 -0.23472 0.04844 -0.22963 0.05 -0.22546 C 0.05313 -0.21643 0.05677 -0.21643 0.06181 -0.21273 C 0.08125 -0.19815 0.09879 -0.1875 0.12136 -0.18403 C 0.13733 -0.18588 0.15382 -0.18403 0.1691 -0.19051 C 0.19045 -0.19907 0.21389 -0.22199 0.22743 -0.24583 C 0.24028 -0.26852 0.24479 -0.2831 0.25347 -0.30926 C 0.25504 -0.31412 0.25834 -0.32361 0.25834 -0.32338 C 0.26077 -0.33935 0.26198 -0.35416 0.26545 -0.36967 C 0.26459 -0.38495 0.26493 -0.40046 0.26302 -0.41551 C 0.26198 -0.42407 0.25538 -0.43611 0.25243 -0.44421 C 0.24445 -0.46551 0.23611 -0.49282 0.21667 -0.49815 C 0.20156 -0.49444 0.20122 -0.4949 0.19288 -0.47916 C 0.19028 -0.4743 0.18889 -0.46852 0.18681 -0.46319 C 0.18611 -0.46111 0.18455 -0.45694 0.18455 -0.45671 C 0.18524 -0.44838 0.18472 -0.43958 0.18681 -0.43148 C 0.18785 -0.42731 0.1974 -0.41319 0.20122 -0.40926 C 0.22622 -0.38333 0.26111 -0.36435 0.29288 -0.35995 C 0.30191 -0.36111 0.31111 -0.36088 0.32014 -0.36319 C 0.32778 -0.36504 0.33438 -0.37106 0.34167 -0.3743 C 0.36094 -0.38287 0.37639 -0.39236 0.39514 -0.4044 C 0.41441 -0.41666 0.43368 -0.42523 0.45122 -0.44259 C 0.46424 -0.45555 0.47379 -0.47291 0.4809 -0.4919 C 0.4849 -0.50254 0.49045 -0.52523 0.49045 -0.525 C 0.4934 -0.55926 0.49358 -0.59259 0.48802 -0.62662 C 0.48663 -0.63472 0.48334 -0.65509 0.47847 -0.66157 C 0.47656 -0.66412 0.46302 -0.66921 0.45955 -0.67106 C 0.45677 -0.67014 0.45382 -0.66944 0.45122 -0.66805 C 0.4434 -0.66389 0.43993 -0.65023 0.43455 -0.64259 C 0.43195 -0.6324 0.43073 -0.62477 0.42969 -0.61412 C 0.43108 -0.58958 0.43073 -0.58449 0.44167 -0.56643 C 0.44965 -0.55324 0.44202 -0.55903 0.45347 -0.5537 C 0.47587 -0.52778 0.5059 -0.52106 0.53455 -0.51713 C 0.55521 -0.51898 0.58368 -0.51898 0.6059 -0.52662 C 0.64531 -0.54028 0.68056 -0.56875 0.7191 -0.58541 C 0.72518 -0.59166 0.73125 -0.59143 0.73802 -0.59653 C 0.74792 -0.6037 0.75434 -0.61666 0.76424 -0.62361 C 0.76719 -0.6294 0.77014 -0.63102 0.775 -0.6331 C 0.77847 -0.63773 0.78264 -0.64097 0.78577 -0.64583 C 0.78663 -0.64699 0.78611 -0.64907 0.78681 -0.65046 C 0.7882 -0.65301 0.79011 -0.65486 0.79167 -0.65694 C 0.79288 -0.66018 0.79375 -0.66342 0.79514 -0.66643 C 0.79653 -0.66921 0.79879 -0.67129 0.8 -0.6743 C 0.80382 -0.6831 0.80382 -0.69398 0.80834 -0.70301 C 0.80972 -0.71157 0.81129 -0.71898 0.81424 -0.72662 C 0.81736 -0.74328 0.8191 -0.75879 0.8191 -0.77592 " pathEditMode="relative" rAng="0" ptsTypes="fffffffffffffffffffffffffffffffffffffffffffffffffffffffA">
                                      <p:cBhvr>
                                        <p:cTn id="19" dur="5000" fill="hold"/>
                                        <p:tgtEl>
                                          <p:spTgt spid="2056"/>
                                        </p:tgtEl>
                                        <p:attrNameLst>
                                          <p:attrName>ppt_x</p:attrName>
                                          <p:attrName>ppt_y</p:attrName>
                                        </p:attrNameLst>
                                      </p:cBhvr>
                                      <p:rCtr x="436" y="-387"/>
                                    </p:animMotion>
                                  </p:childTnLst>
                                </p:cTn>
                              </p:par>
                              <p:par>
                                <p:cTn id="20" presetID="6" presetClass="emph" presetSubtype="0" accel="50000" decel="50000" autoRev="1" fill="hold" nodeType="withEffect">
                                  <p:stCondLst>
                                    <p:cond delay="1000"/>
                                  </p:stCondLst>
                                  <p:childTnLst>
                                    <p:animScale>
                                      <p:cBhvr>
                                        <p:cTn id="21" dur="5000" fill="hold"/>
                                        <p:tgtEl>
                                          <p:spTgt spid="2056"/>
                                        </p:tgtEl>
                                      </p:cBhvr>
                                      <p:by x="50000" y="50000"/>
                                    </p:animScale>
                                  </p:childTnLst>
                                </p:cTn>
                              </p:par>
                            </p:childTnLst>
                          </p:cTn>
                        </p:par>
                        <p:par>
                          <p:cTn id="22" fill="hold">
                            <p:stCondLst>
                              <p:cond delay="19750"/>
                            </p:stCondLst>
                            <p:childTnLst>
                              <p:par>
                                <p:cTn id="23" presetID="49" presetClass="entr" presetSubtype="0" repeatCount="2000" decel="100000" fill="hold" nodeType="afterEffect">
                                  <p:stCondLst>
                                    <p:cond delay="1000"/>
                                  </p:stCondLst>
                                  <p:childTnLst>
                                    <p:set>
                                      <p:cBhvr>
                                        <p:cTn id="24" dur="1" fill="hold">
                                          <p:stCondLst>
                                            <p:cond delay="0"/>
                                          </p:stCondLst>
                                        </p:cTn>
                                        <p:tgtEl>
                                          <p:spTgt spid="12">
                                            <p:txEl>
                                              <p:pRg st="2" end="2"/>
                                            </p:txEl>
                                          </p:spTgt>
                                        </p:tgtEl>
                                        <p:attrNameLst>
                                          <p:attrName>style.visibility</p:attrName>
                                        </p:attrNameLst>
                                      </p:cBhvr>
                                      <p:to>
                                        <p:strVal val="visible"/>
                                      </p:to>
                                    </p:set>
                                    <p:anim calcmode="lin" valueType="num">
                                      <p:cBhvr>
                                        <p:cTn id="25" dur="1000" fill="hold"/>
                                        <p:tgtEl>
                                          <p:spTgt spid="12">
                                            <p:txEl>
                                              <p:pRg st="2" end="2"/>
                                            </p:txEl>
                                          </p:spTgt>
                                        </p:tgtEl>
                                        <p:attrNameLst>
                                          <p:attrName>ppt_w</p:attrName>
                                        </p:attrNameLst>
                                      </p:cBhvr>
                                      <p:tavLst>
                                        <p:tav tm="0">
                                          <p:val>
                                            <p:fltVal val="0"/>
                                          </p:val>
                                        </p:tav>
                                        <p:tav tm="100000">
                                          <p:val>
                                            <p:strVal val="#ppt_w"/>
                                          </p:val>
                                        </p:tav>
                                      </p:tavLst>
                                    </p:anim>
                                    <p:anim calcmode="lin" valueType="num">
                                      <p:cBhvr>
                                        <p:cTn id="26" dur="1000" fill="hold"/>
                                        <p:tgtEl>
                                          <p:spTgt spid="12">
                                            <p:txEl>
                                              <p:pRg st="2" end="2"/>
                                            </p:txEl>
                                          </p:spTgt>
                                        </p:tgtEl>
                                        <p:attrNameLst>
                                          <p:attrName>ppt_h</p:attrName>
                                        </p:attrNameLst>
                                      </p:cBhvr>
                                      <p:tavLst>
                                        <p:tav tm="0">
                                          <p:val>
                                            <p:fltVal val="0"/>
                                          </p:val>
                                        </p:tav>
                                        <p:tav tm="100000">
                                          <p:val>
                                            <p:strVal val="#ppt_h"/>
                                          </p:val>
                                        </p:tav>
                                      </p:tavLst>
                                    </p:anim>
                                    <p:anim calcmode="lin" valueType="num">
                                      <p:cBhvr>
                                        <p:cTn id="27" dur="1000" fill="hold"/>
                                        <p:tgtEl>
                                          <p:spTgt spid="12">
                                            <p:txEl>
                                              <p:pRg st="2" end="2"/>
                                            </p:txEl>
                                          </p:spTgt>
                                        </p:tgtEl>
                                        <p:attrNameLst>
                                          <p:attrName>style.rotation</p:attrName>
                                        </p:attrNameLst>
                                      </p:cBhvr>
                                      <p:tavLst>
                                        <p:tav tm="0">
                                          <p:val>
                                            <p:fltVal val="360"/>
                                          </p:val>
                                        </p:tav>
                                        <p:tav tm="100000">
                                          <p:val>
                                            <p:fltVal val="0"/>
                                          </p:val>
                                        </p:tav>
                                      </p:tavLst>
                                    </p:anim>
                                    <p:animEffect transition="in" filter="fade">
                                      <p:cBhvr>
                                        <p:cTn id="28" dur="1000"/>
                                        <p:tgtEl>
                                          <p:spTgt spid="12">
                                            <p:txEl>
                                              <p:pRg st="2" end="2"/>
                                            </p:txEl>
                                          </p:spTgt>
                                        </p:tgtEl>
                                      </p:cBhvr>
                                    </p:animEffect>
                                  </p:childTnLst>
                                </p:cTn>
                              </p:par>
                            </p:childTnLst>
                          </p:cTn>
                        </p:par>
                        <p:par>
                          <p:cTn id="29" fill="hold">
                            <p:stCondLst>
                              <p:cond delay="22750"/>
                            </p:stCondLst>
                            <p:childTnLst>
                              <p:par>
                                <p:cTn id="30" presetID="27" presetClass="entr" presetSubtype="0" fill="hold" nodeType="afterEffect">
                                  <p:stCondLst>
                                    <p:cond delay="1000"/>
                                  </p:stCondLst>
                                  <p:iterate type="lt">
                                    <p:tmPct val="50000"/>
                                  </p:iterate>
                                  <p:childTnLst>
                                    <p:set>
                                      <p:cBhvr>
                                        <p:cTn id="31" dur="1" fill="hold">
                                          <p:stCondLst>
                                            <p:cond delay="0"/>
                                          </p:stCondLst>
                                        </p:cTn>
                                        <p:tgtEl>
                                          <p:spTgt spid="12">
                                            <p:txEl>
                                              <p:pRg st="3" end="3"/>
                                            </p:txEl>
                                          </p:spTgt>
                                        </p:tgtEl>
                                        <p:attrNameLst>
                                          <p:attrName>style.visibility</p:attrName>
                                        </p:attrNameLst>
                                      </p:cBhvr>
                                      <p:to>
                                        <p:strVal val="visible"/>
                                      </p:to>
                                    </p:set>
                                    <p:anim calcmode="discrete" valueType="clr">
                                      <p:cBhvr override="childStyle">
                                        <p:cTn id="32" dur="80"/>
                                        <p:tgtEl>
                                          <p:spTgt spid="12">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3" dur="80"/>
                                        <p:tgtEl>
                                          <p:spTgt spid="12">
                                            <p:txEl>
                                              <p:pRg st="3" end="3"/>
                                            </p:txEl>
                                          </p:spTgt>
                                        </p:tgtEl>
                                        <p:attrNameLst>
                                          <p:attrName>fillcolor</p:attrName>
                                        </p:attrNameLst>
                                      </p:cBhvr>
                                      <p:tavLst>
                                        <p:tav tm="0">
                                          <p:val>
                                            <p:clrVal>
                                              <a:schemeClr val="accent2"/>
                                            </p:clrVal>
                                          </p:val>
                                        </p:tav>
                                        <p:tav tm="50000">
                                          <p:val>
                                            <p:clrVal>
                                              <a:schemeClr val="hlink"/>
                                            </p:clrVal>
                                          </p:val>
                                        </p:tav>
                                      </p:tavLst>
                                    </p:anim>
                                    <p:set>
                                      <p:cBhvr>
                                        <p:cTn id="34" dur="80"/>
                                        <p:tgtEl>
                                          <p:spTgt spid="12">
                                            <p:txEl>
                                              <p:pRg st="3" end="3"/>
                                            </p:txEl>
                                          </p:spTgt>
                                        </p:tgtEl>
                                        <p:attrNameLst>
                                          <p:attrName>fill.type</p:attrName>
                                        </p:attrNameLst>
                                      </p:cBhvr>
                                      <p:to>
                                        <p:strVal val="solid"/>
                                      </p:to>
                                    </p:set>
                                  </p:childTnLst>
                                </p:cTn>
                              </p:par>
                            </p:childTnLst>
                          </p:cTn>
                        </p:par>
                        <p:par>
                          <p:cTn id="35" fill="hold">
                            <p:stCondLst>
                              <p:cond delay="25230"/>
                            </p:stCondLst>
                            <p:childTnLst>
                              <p:par>
                                <p:cTn id="36" presetID="27" presetClass="entr" presetSubtype="0" fill="hold" nodeType="afterEffect">
                                  <p:stCondLst>
                                    <p:cond delay="500"/>
                                  </p:stCondLst>
                                  <p:iterate type="lt">
                                    <p:tmPct val="50000"/>
                                  </p:iterate>
                                  <p:childTnLst>
                                    <p:set>
                                      <p:cBhvr>
                                        <p:cTn id="37" dur="1" fill="hold">
                                          <p:stCondLst>
                                            <p:cond delay="0"/>
                                          </p:stCondLst>
                                        </p:cTn>
                                        <p:tgtEl>
                                          <p:spTgt spid="12">
                                            <p:txEl>
                                              <p:pRg st="4" end="4"/>
                                            </p:txEl>
                                          </p:spTgt>
                                        </p:tgtEl>
                                        <p:attrNameLst>
                                          <p:attrName>style.visibility</p:attrName>
                                        </p:attrNameLst>
                                      </p:cBhvr>
                                      <p:to>
                                        <p:strVal val="visible"/>
                                      </p:to>
                                    </p:set>
                                    <p:anim calcmode="discrete" valueType="clr">
                                      <p:cBhvr override="childStyle">
                                        <p:cTn id="38" dur="80"/>
                                        <p:tgtEl>
                                          <p:spTgt spid="12">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9" dur="80"/>
                                        <p:tgtEl>
                                          <p:spTgt spid="12">
                                            <p:txEl>
                                              <p:pRg st="4" end="4"/>
                                            </p:txEl>
                                          </p:spTgt>
                                        </p:tgtEl>
                                        <p:attrNameLst>
                                          <p:attrName>fillcolor</p:attrName>
                                        </p:attrNameLst>
                                      </p:cBhvr>
                                      <p:tavLst>
                                        <p:tav tm="0">
                                          <p:val>
                                            <p:clrVal>
                                              <a:schemeClr val="accent2"/>
                                            </p:clrVal>
                                          </p:val>
                                        </p:tav>
                                        <p:tav tm="50000">
                                          <p:val>
                                            <p:clrVal>
                                              <a:schemeClr val="hlink"/>
                                            </p:clrVal>
                                          </p:val>
                                        </p:tav>
                                      </p:tavLst>
                                    </p:anim>
                                    <p:set>
                                      <p:cBhvr>
                                        <p:cTn id="40" dur="80"/>
                                        <p:tgtEl>
                                          <p:spTgt spid="12">
                                            <p:txEl>
                                              <p:pRg st="4" end="4"/>
                                            </p:txEl>
                                          </p:spTgt>
                                        </p:tgtEl>
                                        <p:attrNameLst>
                                          <p:attrName>fill.type</p:attrName>
                                        </p:attrNameLst>
                                      </p:cBhvr>
                                      <p:to>
                                        <p:strVal val="solid"/>
                                      </p:to>
                                    </p:set>
                                  </p:childTnLst>
                                </p:cTn>
                              </p:par>
                            </p:childTnLst>
                          </p:cTn>
                        </p:par>
                        <p:par>
                          <p:cTn id="41" fill="hold">
                            <p:stCondLst>
                              <p:cond delay="27450"/>
                            </p:stCondLst>
                            <p:childTnLst>
                              <p:par>
                                <p:cTn id="42" presetID="27" presetClass="entr" presetSubtype="0" fill="hold" nodeType="afterEffect">
                                  <p:stCondLst>
                                    <p:cond delay="500"/>
                                  </p:stCondLst>
                                  <p:iterate type="lt">
                                    <p:tmPct val="50000"/>
                                  </p:iterate>
                                  <p:childTnLst>
                                    <p:set>
                                      <p:cBhvr>
                                        <p:cTn id="43" dur="1" fill="hold">
                                          <p:stCondLst>
                                            <p:cond delay="0"/>
                                          </p:stCondLst>
                                        </p:cTn>
                                        <p:tgtEl>
                                          <p:spTgt spid="12">
                                            <p:txEl>
                                              <p:pRg st="5" end="5"/>
                                            </p:txEl>
                                          </p:spTgt>
                                        </p:tgtEl>
                                        <p:attrNameLst>
                                          <p:attrName>style.visibility</p:attrName>
                                        </p:attrNameLst>
                                      </p:cBhvr>
                                      <p:to>
                                        <p:strVal val="visible"/>
                                      </p:to>
                                    </p:set>
                                    <p:anim calcmode="discrete" valueType="clr">
                                      <p:cBhvr override="childStyle">
                                        <p:cTn id="44" dur="80"/>
                                        <p:tgtEl>
                                          <p:spTgt spid="12">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5" dur="80"/>
                                        <p:tgtEl>
                                          <p:spTgt spid="12">
                                            <p:txEl>
                                              <p:pRg st="5" end="5"/>
                                            </p:txEl>
                                          </p:spTgt>
                                        </p:tgtEl>
                                        <p:attrNameLst>
                                          <p:attrName>fillcolor</p:attrName>
                                        </p:attrNameLst>
                                      </p:cBhvr>
                                      <p:tavLst>
                                        <p:tav tm="0">
                                          <p:val>
                                            <p:clrVal>
                                              <a:schemeClr val="accent2"/>
                                            </p:clrVal>
                                          </p:val>
                                        </p:tav>
                                        <p:tav tm="50000">
                                          <p:val>
                                            <p:clrVal>
                                              <a:schemeClr val="hlink"/>
                                            </p:clrVal>
                                          </p:val>
                                        </p:tav>
                                      </p:tavLst>
                                    </p:anim>
                                    <p:set>
                                      <p:cBhvr>
                                        <p:cTn id="46" dur="80"/>
                                        <p:tgtEl>
                                          <p:spTgt spid="12">
                                            <p:txEl>
                                              <p:pRg st="5" end="5"/>
                                            </p:txEl>
                                          </p:spTgt>
                                        </p:tgtEl>
                                        <p:attrNameLst>
                                          <p:attrName>fill.type</p:attrName>
                                        </p:attrNameLst>
                                      </p:cBhvr>
                                      <p:to>
                                        <p:strVal val="solid"/>
                                      </p:to>
                                    </p:set>
                                  </p:childTnLst>
                                </p:cTn>
                              </p:par>
                            </p:childTnLst>
                          </p:cTn>
                        </p:par>
                        <p:par>
                          <p:cTn id="47" fill="hold">
                            <p:stCondLst>
                              <p:cond delay="29470"/>
                            </p:stCondLst>
                            <p:childTnLst>
                              <p:par>
                                <p:cTn id="48" presetID="27" presetClass="entr" presetSubtype="0" fill="hold" nodeType="afterEffect">
                                  <p:stCondLst>
                                    <p:cond delay="500"/>
                                  </p:stCondLst>
                                  <p:iterate type="lt">
                                    <p:tmPct val="50000"/>
                                  </p:iterate>
                                  <p:childTnLst>
                                    <p:set>
                                      <p:cBhvr>
                                        <p:cTn id="49" dur="1" fill="hold">
                                          <p:stCondLst>
                                            <p:cond delay="0"/>
                                          </p:stCondLst>
                                        </p:cTn>
                                        <p:tgtEl>
                                          <p:spTgt spid="12">
                                            <p:txEl>
                                              <p:pRg st="6" end="6"/>
                                            </p:txEl>
                                          </p:spTgt>
                                        </p:tgtEl>
                                        <p:attrNameLst>
                                          <p:attrName>style.visibility</p:attrName>
                                        </p:attrNameLst>
                                      </p:cBhvr>
                                      <p:to>
                                        <p:strVal val="visible"/>
                                      </p:to>
                                    </p:set>
                                    <p:anim calcmode="discrete" valueType="clr">
                                      <p:cBhvr override="childStyle">
                                        <p:cTn id="50" dur="80"/>
                                        <p:tgtEl>
                                          <p:spTgt spid="12">
                                            <p:txEl>
                                              <p:pRg st="6" end="6"/>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1" dur="80"/>
                                        <p:tgtEl>
                                          <p:spTgt spid="12">
                                            <p:txEl>
                                              <p:pRg st="6" end="6"/>
                                            </p:txEl>
                                          </p:spTgt>
                                        </p:tgtEl>
                                        <p:attrNameLst>
                                          <p:attrName>fillcolor</p:attrName>
                                        </p:attrNameLst>
                                      </p:cBhvr>
                                      <p:tavLst>
                                        <p:tav tm="0">
                                          <p:val>
                                            <p:clrVal>
                                              <a:schemeClr val="accent2"/>
                                            </p:clrVal>
                                          </p:val>
                                        </p:tav>
                                        <p:tav tm="50000">
                                          <p:val>
                                            <p:clrVal>
                                              <a:schemeClr val="hlink"/>
                                            </p:clrVal>
                                          </p:val>
                                        </p:tav>
                                      </p:tavLst>
                                    </p:anim>
                                    <p:set>
                                      <p:cBhvr>
                                        <p:cTn id="52" dur="80"/>
                                        <p:tgtEl>
                                          <p:spTgt spid="12">
                                            <p:txEl>
                                              <p:pRg st="6" end="6"/>
                                            </p:txEl>
                                          </p:spTgt>
                                        </p:tgtEl>
                                        <p:attrNameLst>
                                          <p:attrName>fill.type</p:attrName>
                                        </p:attrNameLst>
                                      </p:cBhvr>
                                      <p:to>
                                        <p:strVal val="solid"/>
                                      </p:to>
                                    </p:set>
                                  </p:childTnLst>
                                </p:cTn>
                              </p:par>
                            </p:childTnLst>
                          </p:cTn>
                        </p:par>
                        <p:par>
                          <p:cTn id="53" fill="hold">
                            <p:stCondLst>
                              <p:cond delay="30930"/>
                            </p:stCondLst>
                            <p:childTnLst>
                              <p:par>
                                <p:cTn id="54" presetID="49" presetClass="entr" presetSubtype="0" decel="100000" fill="hold" nodeType="afterEffect">
                                  <p:stCondLst>
                                    <p:cond delay="1500"/>
                                  </p:stCondLst>
                                  <p:childTnLst>
                                    <p:set>
                                      <p:cBhvr>
                                        <p:cTn id="55" dur="1" fill="hold">
                                          <p:stCondLst>
                                            <p:cond delay="0"/>
                                          </p:stCondLst>
                                        </p:cTn>
                                        <p:tgtEl>
                                          <p:spTgt spid="12">
                                            <p:txEl>
                                              <p:pRg st="8" end="8"/>
                                            </p:txEl>
                                          </p:spTgt>
                                        </p:tgtEl>
                                        <p:attrNameLst>
                                          <p:attrName>style.visibility</p:attrName>
                                        </p:attrNameLst>
                                      </p:cBhvr>
                                      <p:to>
                                        <p:strVal val="visible"/>
                                      </p:to>
                                    </p:set>
                                    <p:anim calcmode="lin" valueType="num">
                                      <p:cBhvr>
                                        <p:cTn id="56" dur="1000" fill="hold"/>
                                        <p:tgtEl>
                                          <p:spTgt spid="12">
                                            <p:txEl>
                                              <p:pRg st="8" end="8"/>
                                            </p:txEl>
                                          </p:spTgt>
                                        </p:tgtEl>
                                        <p:attrNameLst>
                                          <p:attrName>ppt_w</p:attrName>
                                        </p:attrNameLst>
                                      </p:cBhvr>
                                      <p:tavLst>
                                        <p:tav tm="0">
                                          <p:val>
                                            <p:fltVal val="0"/>
                                          </p:val>
                                        </p:tav>
                                        <p:tav tm="100000">
                                          <p:val>
                                            <p:strVal val="#ppt_w"/>
                                          </p:val>
                                        </p:tav>
                                      </p:tavLst>
                                    </p:anim>
                                    <p:anim calcmode="lin" valueType="num">
                                      <p:cBhvr>
                                        <p:cTn id="57" dur="1000" fill="hold"/>
                                        <p:tgtEl>
                                          <p:spTgt spid="12">
                                            <p:txEl>
                                              <p:pRg st="8" end="8"/>
                                            </p:txEl>
                                          </p:spTgt>
                                        </p:tgtEl>
                                        <p:attrNameLst>
                                          <p:attrName>ppt_h</p:attrName>
                                        </p:attrNameLst>
                                      </p:cBhvr>
                                      <p:tavLst>
                                        <p:tav tm="0">
                                          <p:val>
                                            <p:fltVal val="0"/>
                                          </p:val>
                                        </p:tav>
                                        <p:tav tm="100000">
                                          <p:val>
                                            <p:strVal val="#ppt_h"/>
                                          </p:val>
                                        </p:tav>
                                      </p:tavLst>
                                    </p:anim>
                                    <p:anim calcmode="lin" valueType="num">
                                      <p:cBhvr>
                                        <p:cTn id="58" dur="1000" fill="hold"/>
                                        <p:tgtEl>
                                          <p:spTgt spid="12">
                                            <p:txEl>
                                              <p:pRg st="8" end="8"/>
                                            </p:txEl>
                                          </p:spTgt>
                                        </p:tgtEl>
                                        <p:attrNameLst>
                                          <p:attrName>style.rotation</p:attrName>
                                        </p:attrNameLst>
                                      </p:cBhvr>
                                      <p:tavLst>
                                        <p:tav tm="0">
                                          <p:val>
                                            <p:fltVal val="360"/>
                                          </p:val>
                                        </p:tav>
                                        <p:tav tm="100000">
                                          <p:val>
                                            <p:fltVal val="0"/>
                                          </p:val>
                                        </p:tav>
                                      </p:tavLst>
                                    </p:anim>
                                    <p:animEffect transition="in" filter="fade">
                                      <p:cBhvr>
                                        <p:cTn id="59" dur="1000"/>
                                        <p:tgtEl>
                                          <p:spTgt spid="12">
                                            <p:txEl>
                                              <p:pRg st="8" end="8"/>
                                            </p:txEl>
                                          </p:spTgt>
                                        </p:tgtEl>
                                      </p:cBhvr>
                                    </p:animEffect>
                                  </p:childTnLst>
                                </p:cTn>
                              </p:par>
                            </p:childTnLst>
                          </p:cTn>
                        </p:par>
                        <p:par>
                          <p:cTn id="60" fill="hold">
                            <p:stCondLst>
                              <p:cond delay="33430"/>
                            </p:stCondLst>
                            <p:childTnLst>
                              <p:par>
                                <p:cTn id="61" presetID="1" presetClass="entr" presetSubtype="0" fill="hold" nodeType="afterEffect">
                                  <p:stCondLst>
                                    <p:cond delay="1000"/>
                                  </p:stCondLst>
                                  <p:childTnLst>
                                    <p:set>
                                      <p:cBhvr>
                                        <p:cTn id="62" dur="1" fill="hold">
                                          <p:stCondLst>
                                            <p:cond delay="0"/>
                                          </p:stCondLst>
                                        </p:cTn>
                                        <p:tgtEl>
                                          <p:spTgt spid="12">
                                            <p:txEl>
                                              <p:pRg st="10" end="10"/>
                                            </p:txEl>
                                          </p:spTgt>
                                        </p:tgtEl>
                                        <p:attrNameLst>
                                          <p:attrName>style.visibility</p:attrName>
                                        </p:attrNameLst>
                                      </p:cBhvr>
                                      <p:to>
                                        <p:strVal val="visible"/>
                                      </p:to>
                                    </p:set>
                                  </p:childTnLst>
                                </p:cTn>
                              </p:par>
                              <p:par>
                                <p:cTn id="63" presetID="13" presetClass="entr" presetSubtype="16" fill="hold" nodeType="withEffect">
                                  <p:stCondLst>
                                    <p:cond delay="1000"/>
                                  </p:stCondLst>
                                  <p:childTnLst>
                                    <p:set>
                                      <p:cBhvr>
                                        <p:cTn id="64" dur="1" fill="hold">
                                          <p:stCondLst>
                                            <p:cond delay="0"/>
                                          </p:stCondLst>
                                        </p:cTn>
                                        <p:tgtEl>
                                          <p:spTgt spid="12">
                                            <p:txEl>
                                              <p:pRg st="10" end="10"/>
                                            </p:txEl>
                                          </p:spTgt>
                                        </p:tgtEl>
                                        <p:attrNameLst>
                                          <p:attrName>style.visibility</p:attrName>
                                        </p:attrNameLst>
                                      </p:cBhvr>
                                      <p:to>
                                        <p:strVal val="visible"/>
                                      </p:to>
                                    </p:set>
                                    <p:animEffect transition="in" filter="plus(in)">
                                      <p:cBhvr>
                                        <p:cTn id="65" dur="2000"/>
                                        <p:tgtEl>
                                          <p:spTgt spid="12">
                                            <p:txEl>
                                              <p:pRg st="10" end="10"/>
                                            </p:txEl>
                                          </p:spTgt>
                                        </p:tgtEl>
                                      </p:cBhvr>
                                    </p:animEffect>
                                  </p:childTnLst>
                                </p:cTn>
                              </p:par>
                            </p:childTnLst>
                          </p:cTn>
                        </p:par>
                        <p:par>
                          <p:cTn id="66" fill="hold">
                            <p:stCondLst>
                              <p:cond delay="36430"/>
                            </p:stCondLst>
                            <p:childTnLst>
                              <p:par>
                                <p:cTn id="67" presetID="35" presetClass="emph" presetSubtype="0" fill="hold" nodeType="afterEffect">
                                  <p:stCondLst>
                                    <p:cond delay="0"/>
                                  </p:stCondLst>
                                  <p:childTnLst>
                                    <p:anim calcmode="discrete" valueType="str">
                                      <p:cBhvr>
                                        <p:cTn id="68" dur="1000" fill="hold"/>
                                        <p:tgtEl>
                                          <p:spTgt spid="12">
                                            <p:txEl>
                                              <p:pRg st="10" end="10"/>
                                            </p:txEl>
                                          </p:spTgt>
                                        </p:tgtEl>
                                        <p:attrNameLst>
                                          <p:attrName>style.visibility</p:attrName>
                                        </p:attrNameLst>
                                      </p:cBhvr>
                                      <p:tavLst>
                                        <p:tav tm="0">
                                          <p:val>
                                            <p:strVal val="hidden"/>
                                          </p:val>
                                        </p:tav>
                                        <p:tav tm="50000">
                                          <p:val>
                                            <p:strVal val="visible"/>
                                          </p:val>
                                        </p:tav>
                                      </p:tavLst>
                                    </p:anim>
                                  </p:childTnLst>
                                </p:cTn>
                              </p:par>
                            </p:childTnLst>
                          </p:cTn>
                        </p:par>
                        <p:par>
                          <p:cTn id="69" fill="hold">
                            <p:stCondLst>
                              <p:cond delay="37430"/>
                            </p:stCondLst>
                            <p:childTnLst>
                              <p:par>
                                <p:cTn id="70" presetID="1" presetClass="entr" presetSubtype="0" fill="hold" nodeType="afterEffect">
                                  <p:stCondLst>
                                    <p:cond delay="500"/>
                                  </p:stCondLst>
                                  <p:childTnLst>
                                    <p:set>
                                      <p:cBhvr>
                                        <p:cTn id="71" dur="1" fill="hold">
                                          <p:stCondLst>
                                            <p:cond delay="0"/>
                                          </p:stCondLst>
                                        </p:cTn>
                                        <p:tgtEl>
                                          <p:spTgt spid="12">
                                            <p:txEl>
                                              <p:pRg st="11" end="11"/>
                                            </p:txEl>
                                          </p:spTgt>
                                        </p:tgtEl>
                                        <p:attrNameLst>
                                          <p:attrName>style.visibility</p:attrName>
                                        </p:attrNameLst>
                                      </p:cBhvr>
                                      <p:to>
                                        <p:strVal val="visible"/>
                                      </p:to>
                                    </p:set>
                                  </p:childTnLst>
                                </p:cTn>
                              </p:par>
                              <p:par>
                                <p:cTn id="72" presetID="13" presetClass="entr" presetSubtype="16" fill="hold" nodeType="withEffect">
                                  <p:stCondLst>
                                    <p:cond delay="500"/>
                                  </p:stCondLst>
                                  <p:childTnLst>
                                    <p:set>
                                      <p:cBhvr>
                                        <p:cTn id="73" dur="1" fill="hold">
                                          <p:stCondLst>
                                            <p:cond delay="0"/>
                                          </p:stCondLst>
                                        </p:cTn>
                                        <p:tgtEl>
                                          <p:spTgt spid="12">
                                            <p:txEl>
                                              <p:pRg st="11" end="11"/>
                                            </p:txEl>
                                          </p:spTgt>
                                        </p:tgtEl>
                                        <p:attrNameLst>
                                          <p:attrName>style.visibility</p:attrName>
                                        </p:attrNameLst>
                                      </p:cBhvr>
                                      <p:to>
                                        <p:strVal val="visible"/>
                                      </p:to>
                                    </p:set>
                                    <p:animEffect transition="in" filter="plus(in)">
                                      <p:cBhvr>
                                        <p:cTn id="74" dur="2000"/>
                                        <p:tgtEl>
                                          <p:spTgt spid="12">
                                            <p:txEl>
                                              <p:pRg st="11" end="11"/>
                                            </p:txEl>
                                          </p:spTgt>
                                        </p:tgtEl>
                                      </p:cBhvr>
                                    </p:animEffect>
                                  </p:childTnLst>
                                </p:cTn>
                              </p:par>
                            </p:childTnLst>
                          </p:cTn>
                        </p:par>
                        <p:par>
                          <p:cTn id="75" fill="hold">
                            <p:stCondLst>
                              <p:cond delay="39930"/>
                            </p:stCondLst>
                            <p:childTnLst>
                              <p:par>
                                <p:cTn id="76" presetID="35" presetClass="emph" presetSubtype="0" fill="hold" nodeType="afterEffect">
                                  <p:stCondLst>
                                    <p:cond delay="0"/>
                                  </p:stCondLst>
                                  <p:childTnLst>
                                    <p:anim calcmode="discrete" valueType="str">
                                      <p:cBhvr>
                                        <p:cTn id="77" dur="1000" fill="hold"/>
                                        <p:tgtEl>
                                          <p:spTgt spid="12">
                                            <p:txEl>
                                              <p:pRg st="11" end="11"/>
                                            </p:txEl>
                                          </p:spTgt>
                                        </p:tgtEl>
                                        <p:attrNameLst>
                                          <p:attrName>style.visibility</p:attrName>
                                        </p:attrNameLst>
                                      </p:cBhvr>
                                      <p:tavLst>
                                        <p:tav tm="0">
                                          <p:val>
                                            <p:strVal val="hidden"/>
                                          </p:val>
                                        </p:tav>
                                        <p:tav tm="50000">
                                          <p:val>
                                            <p:strVal val="visible"/>
                                          </p:val>
                                        </p:tav>
                                      </p:tavLst>
                                    </p:anim>
                                  </p:childTnLst>
                                </p:cTn>
                              </p:par>
                            </p:childTnLst>
                          </p:cTn>
                        </p:par>
                        <p:par>
                          <p:cTn id="78" fill="hold">
                            <p:stCondLst>
                              <p:cond delay="40930"/>
                            </p:stCondLst>
                            <p:childTnLst>
                              <p:par>
                                <p:cTn id="79" presetID="1" presetClass="entr" presetSubtype="0" fill="hold" nodeType="afterEffect">
                                  <p:stCondLst>
                                    <p:cond delay="500"/>
                                  </p:stCondLst>
                                  <p:childTnLst>
                                    <p:set>
                                      <p:cBhvr>
                                        <p:cTn id="80" dur="1" fill="hold">
                                          <p:stCondLst>
                                            <p:cond delay="0"/>
                                          </p:stCondLst>
                                        </p:cTn>
                                        <p:tgtEl>
                                          <p:spTgt spid="12">
                                            <p:txEl>
                                              <p:pRg st="12" end="12"/>
                                            </p:txEl>
                                          </p:spTgt>
                                        </p:tgtEl>
                                        <p:attrNameLst>
                                          <p:attrName>style.visibility</p:attrName>
                                        </p:attrNameLst>
                                      </p:cBhvr>
                                      <p:to>
                                        <p:strVal val="visible"/>
                                      </p:to>
                                    </p:set>
                                  </p:childTnLst>
                                </p:cTn>
                              </p:par>
                              <p:par>
                                <p:cTn id="81" presetID="13" presetClass="entr" presetSubtype="16" fill="hold" nodeType="withEffect">
                                  <p:stCondLst>
                                    <p:cond delay="500"/>
                                  </p:stCondLst>
                                  <p:childTnLst>
                                    <p:set>
                                      <p:cBhvr>
                                        <p:cTn id="82" dur="1" fill="hold">
                                          <p:stCondLst>
                                            <p:cond delay="0"/>
                                          </p:stCondLst>
                                        </p:cTn>
                                        <p:tgtEl>
                                          <p:spTgt spid="12">
                                            <p:txEl>
                                              <p:pRg st="12" end="12"/>
                                            </p:txEl>
                                          </p:spTgt>
                                        </p:tgtEl>
                                        <p:attrNameLst>
                                          <p:attrName>style.visibility</p:attrName>
                                        </p:attrNameLst>
                                      </p:cBhvr>
                                      <p:to>
                                        <p:strVal val="visible"/>
                                      </p:to>
                                    </p:set>
                                    <p:animEffect transition="in" filter="plus(in)">
                                      <p:cBhvr>
                                        <p:cTn id="83" dur="2000"/>
                                        <p:tgtEl>
                                          <p:spTgt spid="12">
                                            <p:txEl>
                                              <p:pRg st="12" end="12"/>
                                            </p:txEl>
                                          </p:spTgt>
                                        </p:tgtEl>
                                      </p:cBhvr>
                                    </p:animEffect>
                                  </p:childTnLst>
                                </p:cTn>
                              </p:par>
                            </p:childTnLst>
                          </p:cTn>
                        </p:par>
                        <p:par>
                          <p:cTn id="84" fill="hold">
                            <p:stCondLst>
                              <p:cond delay="43430"/>
                            </p:stCondLst>
                            <p:childTnLst>
                              <p:par>
                                <p:cTn id="85" presetID="35" presetClass="emph" presetSubtype="0" fill="hold" nodeType="afterEffect">
                                  <p:stCondLst>
                                    <p:cond delay="0"/>
                                  </p:stCondLst>
                                  <p:childTnLst>
                                    <p:anim calcmode="discrete" valueType="str">
                                      <p:cBhvr>
                                        <p:cTn id="86" dur="1000" fill="hold"/>
                                        <p:tgtEl>
                                          <p:spTgt spid="12">
                                            <p:txEl>
                                              <p:pRg st="12" end="12"/>
                                            </p:txEl>
                                          </p:spTgt>
                                        </p:tgtEl>
                                        <p:attrNameLst>
                                          <p:attrName>style.visibility</p:attrName>
                                        </p:attrNameLst>
                                      </p:cBhvr>
                                      <p:tavLst>
                                        <p:tav tm="0">
                                          <p:val>
                                            <p:strVal val="hidden"/>
                                          </p:val>
                                        </p:tav>
                                        <p:tav tm="50000">
                                          <p:val>
                                            <p:strVal val="visible"/>
                                          </p:val>
                                        </p:tav>
                                      </p:tavLst>
                                    </p:anim>
                                  </p:childTnLst>
                                </p:cTn>
                              </p:par>
                            </p:childTnLst>
                          </p:cTn>
                        </p:par>
                        <p:par>
                          <p:cTn id="87" fill="hold">
                            <p:stCondLst>
                              <p:cond delay="44430"/>
                            </p:stCondLst>
                            <p:childTnLst>
                              <p:par>
                                <p:cTn id="88" presetID="1" presetClass="entr" presetSubtype="0" fill="hold" nodeType="afterEffect">
                                  <p:stCondLst>
                                    <p:cond delay="500"/>
                                  </p:stCondLst>
                                  <p:childTnLst>
                                    <p:set>
                                      <p:cBhvr>
                                        <p:cTn id="89" dur="1" fill="hold">
                                          <p:stCondLst>
                                            <p:cond delay="0"/>
                                          </p:stCondLst>
                                        </p:cTn>
                                        <p:tgtEl>
                                          <p:spTgt spid="12">
                                            <p:txEl>
                                              <p:pRg st="13" end="13"/>
                                            </p:txEl>
                                          </p:spTgt>
                                        </p:tgtEl>
                                        <p:attrNameLst>
                                          <p:attrName>style.visibility</p:attrName>
                                        </p:attrNameLst>
                                      </p:cBhvr>
                                      <p:to>
                                        <p:strVal val="visible"/>
                                      </p:to>
                                    </p:set>
                                  </p:childTnLst>
                                </p:cTn>
                              </p:par>
                            </p:childTnLst>
                          </p:cTn>
                        </p:par>
                        <p:par>
                          <p:cTn id="90" fill="hold">
                            <p:stCondLst>
                              <p:cond delay="44930"/>
                            </p:stCondLst>
                            <p:childTnLst>
                              <p:par>
                                <p:cTn id="91" presetID="35" presetClass="emph" presetSubtype="0" fill="hold" nodeType="afterEffect">
                                  <p:stCondLst>
                                    <p:cond delay="0"/>
                                  </p:stCondLst>
                                  <p:childTnLst>
                                    <p:anim calcmode="discrete" valueType="str">
                                      <p:cBhvr>
                                        <p:cTn id="92" dur="1000" fill="hold"/>
                                        <p:tgtEl>
                                          <p:spTgt spid="12">
                                            <p:txEl>
                                              <p:pRg st="13" end="13"/>
                                            </p:txEl>
                                          </p:spTgt>
                                        </p:tgtEl>
                                        <p:attrNameLst>
                                          <p:attrName>style.visibility</p:attrName>
                                        </p:attrNameLst>
                                      </p:cBhvr>
                                      <p:tavLst>
                                        <p:tav tm="0">
                                          <p:val>
                                            <p:strVal val="hidden"/>
                                          </p:val>
                                        </p:tav>
                                        <p:tav tm="50000">
                                          <p:val>
                                            <p:strVal val="visible"/>
                                          </p:val>
                                        </p:tav>
                                      </p:tavLst>
                                    </p:anim>
                                  </p:childTnLst>
                                </p:cTn>
                              </p:par>
                              <p:par>
                                <p:cTn id="93" presetID="13" presetClass="entr" presetSubtype="16" fill="hold" nodeType="withEffect">
                                  <p:stCondLst>
                                    <p:cond delay="0"/>
                                  </p:stCondLst>
                                  <p:childTnLst>
                                    <p:set>
                                      <p:cBhvr>
                                        <p:cTn id="94" dur="1" fill="hold">
                                          <p:stCondLst>
                                            <p:cond delay="0"/>
                                          </p:stCondLst>
                                        </p:cTn>
                                        <p:tgtEl>
                                          <p:spTgt spid="12">
                                            <p:txEl>
                                              <p:pRg st="13" end="13"/>
                                            </p:txEl>
                                          </p:spTgt>
                                        </p:tgtEl>
                                        <p:attrNameLst>
                                          <p:attrName>style.visibility</p:attrName>
                                        </p:attrNameLst>
                                      </p:cBhvr>
                                      <p:to>
                                        <p:strVal val="visible"/>
                                      </p:to>
                                    </p:set>
                                    <p:animEffect transition="in" filter="plus(in)">
                                      <p:cBhvr>
                                        <p:cTn id="95" dur="2000"/>
                                        <p:tgtEl>
                                          <p:spTgt spid="1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www.autourduweb.fr/wp-content/uploads/2010/10/diaporama.jpg"/>
          <p:cNvPicPr>
            <a:picLocks noChangeAspect="1" noChangeArrowheads="1"/>
          </p:cNvPicPr>
          <p:nvPr/>
        </p:nvPicPr>
        <p:blipFill>
          <a:blip r:embed="rId2">
            <a:lum bright="37000"/>
          </a:blip>
          <a:srcRect/>
          <a:stretch>
            <a:fillRect/>
          </a:stretch>
        </p:blipFill>
        <p:spPr bwMode="auto">
          <a:xfrm>
            <a:off x="714348" y="491256"/>
            <a:ext cx="7786742" cy="6295330"/>
          </a:xfrm>
          <a:prstGeom prst="rect">
            <a:avLst/>
          </a:prstGeom>
          <a:noFill/>
        </p:spPr>
      </p:pic>
      <p:sp>
        <p:nvSpPr>
          <p:cNvPr id="2" name="Titre 1"/>
          <p:cNvSpPr>
            <a:spLocks noGrp="1"/>
          </p:cNvSpPr>
          <p:nvPr>
            <p:ph type="title"/>
          </p:nvPr>
        </p:nvSpPr>
        <p:spPr/>
        <p:txBody>
          <a:bodyPr/>
          <a:lstStyle/>
          <a:p>
            <a:r>
              <a:rPr lang="fr-FR" dirty="0" smtClean="0">
                <a:solidFill>
                  <a:srgbClr val="0070C0"/>
                </a:solidFill>
              </a:rPr>
              <a:t>Item N°1 : Couleurs et fond</a:t>
            </a:r>
            <a:endParaRPr lang="fr-FR" dirty="0">
              <a:solidFill>
                <a:srgbClr val="0070C0"/>
              </a:solidFill>
            </a:endParaRPr>
          </a:p>
        </p:txBody>
      </p:sp>
      <p:sp>
        <p:nvSpPr>
          <p:cNvPr id="3" name="Espace réservé du contenu 2"/>
          <p:cNvSpPr>
            <a:spLocks noGrp="1"/>
          </p:cNvSpPr>
          <p:nvPr>
            <p:ph idx="1"/>
          </p:nvPr>
        </p:nvSpPr>
        <p:spPr>
          <a:xfrm>
            <a:off x="457200" y="1428736"/>
            <a:ext cx="8229600" cy="5214974"/>
          </a:xfrm>
        </p:spPr>
        <p:txBody>
          <a:bodyPr>
            <a:normAutofit fontScale="70000" lnSpcReduction="20000"/>
          </a:bodyPr>
          <a:lstStyle/>
          <a:p>
            <a:pPr>
              <a:buNone/>
            </a:pPr>
            <a:r>
              <a:rPr lang="fr-FR" sz="4600" b="1" dirty="0" smtClean="0"/>
              <a:t>3 grands principes fondamentaux :</a:t>
            </a:r>
          </a:p>
          <a:p>
            <a:pPr>
              <a:buNone/>
            </a:pPr>
            <a:endParaRPr lang="fr-FR" b="1" dirty="0" smtClean="0"/>
          </a:p>
          <a:p>
            <a:r>
              <a:rPr lang="fr-FR" b="1" dirty="0" smtClean="0">
                <a:solidFill>
                  <a:srgbClr val="FF0000"/>
                </a:solidFill>
              </a:rPr>
              <a:t>Lisibilité :</a:t>
            </a:r>
          </a:p>
          <a:p>
            <a:pPr>
              <a:buNone/>
            </a:pPr>
            <a:r>
              <a:rPr lang="fr-FR" dirty="0" smtClean="0"/>
              <a:t>		</a:t>
            </a:r>
            <a:r>
              <a:rPr lang="fr-FR" dirty="0" smtClean="0">
                <a:solidFill>
                  <a:srgbClr val="FFFF00"/>
                </a:solidFill>
              </a:rPr>
              <a:t>Avant toute chose le contenu des diaporamas doit être lisible.</a:t>
            </a:r>
          </a:p>
          <a:p>
            <a:pPr>
              <a:buNone/>
            </a:pPr>
            <a:endParaRPr lang="fr-FR" dirty="0" smtClean="0"/>
          </a:p>
          <a:p>
            <a:r>
              <a:rPr lang="fr-FR" b="1" dirty="0" smtClean="0">
                <a:solidFill>
                  <a:srgbClr val="FF0000"/>
                </a:solidFill>
              </a:rPr>
              <a:t>Simplification :</a:t>
            </a:r>
          </a:p>
          <a:p>
            <a:pPr>
              <a:buNone/>
            </a:pPr>
            <a:r>
              <a:rPr lang="fr-FR" dirty="0" smtClean="0"/>
              <a:t>		</a:t>
            </a:r>
            <a:r>
              <a:rPr lang="fr-FR" dirty="0" smtClean="0">
                <a:solidFill>
                  <a:srgbClr val="FFFF00"/>
                </a:solidFill>
              </a:rPr>
              <a:t>Élaguez, synthétisez. Le diaporama doit contenir l’essentiel. Cela vaut aussi pour l’aspect graphique qui gagne souvent à être épuré.</a:t>
            </a:r>
          </a:p>
          <a:p>
            <a:pPr>
              <a:buNone/>
            </a:pPr>
            <a:endParaRPr lang="fr-FR" dirty="0" smtClean="0"/>
          </a:p>
          <a:p>
            <a:r>
              <a:rPr lang="fr-FR" b="1" dirty="0" smtClean="0">
                <a:solidFill>
                  <a:srgbClr val="FF0000"/>
                </a:solidFill>
              </a:rPr>
              <a:t>Logique :</a:t>
            </a:r>
          </a:p>
          <a:p>
            <a:pPr>
              <a:buNone/>
            </a:pPr>
            <a:r>
              <a:rPr lang="fr-FR" dirty="0" smtClean="0"/>
              <a:t>		</a:t>
            </a:r>
            <a:r>
              <a:rPr lang="fr-FR" dirty="0" smtClean="0">
                <a:solidFill>
                  <a:srgbClr val="FFFF00"/>
                </a:solidFill>
              </a:rPr>
              <a:t>Organisez et ordonnez de façon rationnelle les idées. Construire un plan.</a:t>
            </a:r>
          </a:p>
          <a:p>
            <a:pPr>
              <a:buNone/>
            </a:pPr>
            <a:r>
              <a:rPr lang="fr-FR" dirty="0" smtClean="0">
                <a:solidFill>
                  <a:srgbClr val="FFFF00"/>
                </a:solidFill>
              </a:rPr>
              <a:t>		Même si la mise en forme des diapositives n’est pas totalement uniforme elle doit aussi obéir à une certaine logique. C’est le fil conducteur qui participe à la cohérence de l’ensemble.</a:t>
            </a:r>
          </a:p>
          <a:p>
            <a:pPr>
              <a:buNone/>
            </a:pPr>
            <a:endParaRPr lang="fr-FR" dirty="0" smtClean="0"/>
          </a:p>
          <a:p>
            <a:endParaRPr lang="fr-FR" dirty="0"/>
          </a:p>
          <a:p>
            <a:endParaRPr lang="fr-FR" dirty="0" smtClean="0"/>
          </a:p>
          <a:p>
            <a:endParaRPr lang="fr-FR" dirty="0"/>
          </a:p>
          <a:p>
            <a:endParaRPr lang="fr-FR" dirty="0" smtClean="0"/>
          </a:p>
          <a:p>
            <a:endParaRPr lang="fr-FR" dirty="0"/>
          </a:p>
          <a:p>
            <a:endParaRPr lang="fr-FR" dirty="0"/>
          </a:p>
        </p:txBody>
      </p:sp>
      <p:pic>
        <p:nvPicPr>
          <p:cNvPr id="10242" name="Picture 2" descr="http://photoartsetloisirs.unblog.fr/files/2013/05/invitation-soiree-diaporama1.jpg"/>
          <p:cNvPicPr>
            <a:picLocks noChangeAspect="1" noChangeArrowheads="1"/>
          </p:cNvPicPr>
          <p:nvPr/>
        </p:nvPicPr>
        <p:blipFill>
          <a:blip r:embed="rId3" cstate="print"/>
          <a:srcRect/>
          <a:stretch>
            <a:fillRect/>
          </a:stretch>
        </p:blipFill>
        <p:spPr bwMode="auto">
          <a:xfrm>
            <a:off x="7429520" y="1214422"/>
            <a:ext cx="1503439" cy="125090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chemeClr val="accent5">
                    <a:lumMod val="40000"/>
                    <a:lumOff val="60000"/>
                  </a:schemeClr>
                </a:solidFill>
              </a:rPr>
              <a:t>Item N°1 : Couleurs et fond</a:t>
            </a:r>
            <a:endParaRPr lang="fr-FR" dirty="0">
              <a:solidFill>
                <a:schemeClr val="accent5">
                  <a:lumMod val="40000"/>
                  <a:lumOff val="60000"/>
                </a:schemeClr>
              </a:solidFill>
            </a:endParaRPr>
          </a:p>
        </p:txBody>
      </p:sp>
      <p:sp>
        <p:nvSpPr>
          <p:cNvPr id="3" name="Espace réservé du contenu 2"/>
          <p:cNvSpPr>
            <a:spLocks noGrp="1"/>
          </p:cNvSpPr>
          <p:nvPr>
            <p:ph idx="1"/>
          </p:nvPr>
        </p:nvSpPr>
        <p:spPr>
          <a:xfrm>
            <a:off x="457200" y="1357298"/>
            <a:ext cx="8229600" cy="5214974"/>
          </a:xfrm>
        </p:spPr>
        <p:txBody>
          <a:bodyPr>
            <a:normAutofit fontScale="70000" lnSpcReduction="20000"/>
          </a:bodyPr>
          <a:lstStyle/>
          <a:p>
            <a:pPr>
              <a:buNone/>
            </a:pPr>
            <a:r>
              <a:rPr lang="fr-FR" sz="4600" b="1" dirty="0" smtClean="0">
                <a:solidFill>
                  <a:srgbClr val="FFC000"/>
                </a:solidFill>
              </a:rPr>
              <a:t>3 grands principes fondamentaux :</a:t>
            </a:r>
          </a:p>
          <a:p>
            <a:pPr>
              <a:buNone/>
            </a:pPr>
            <a:endParaRPr lang="fr-FR" b="1" dirty="0" smtClean="0">
              <a:solidFill>
                <a:srgbClr val="FFC000"/>
              </a:solidFill>
            </a:endParaRPr>
          </a:p>
          <a:p>
            <a:r>
              <a:rPr lang="fr-FR" b="1" dirty="0" smtClean="0">
                <a:solidFill>
                  <a:srgbClr val="FFFF00"/>
                </a:solidFill>
              </a:rPr>
              <a:t>Lisibilité :</a:t>
            </a:r>
          </a:p>
          <a:p>
            <a:pPr>
              <a:buNone/>
            </a:pPr>
            <a:r>
              <a:rPr lang="fr-FR" dirty="0" smtClean="0">
                <a:solidFill>
                  <a:srgbClr val="FFC000"/>
                </a:solidFill>
              </a:rPr>
              <a:t>		Avant toute chose le contenu des diaporamas doit être lisible.</a:t>
            </a:r>
          </a:p>
          <a:p>
            <a:pPr>
              <a:buNone/>
            </a:pPr>
            <a:endParaRPr lang="fr-FR" dirty="0" smtClean="0">
              <a:solidFill>
                <a:srgbClr val="FFC000"/>
              </a:solidFill>
            </a:endParaRPr>
          </a:p>
          <a:p>
            <a:r>
              <a:rPr lang="fr-FR" b="1" dirty="0" smtClean="0">
                <a:solidFill>
                  <a:srgbClr val="FFFF00"/>
                </a:solidFill>
              </a:rPr>
              <a:t>Simplification :</a:t>
            </a:r>
          </a:p>
          <a:p>
            <a:pPr algn="just">
              <a:buNone/>
            </a:pPr>
            <a:r>
              <a:rPr lang="fr-FR" dirty="0" smtClean="0">
                <a:solidFill>
                  <a:srgbClr val="FFC000"/>
                </a:solidFill>
              </a:rPr>
              <a:t>		Élaguez, synthétisez. Le diaporama doit contenir l’essentiel. Cela vaut aussi pour l’aspect graphique qui gagne souvent à être épuré.</a:t>
            </a:r>
          </a:p>
          <a:p>
            <a:pPr algn="just">
              <a:buNone/>
            </a:pPr>
            <a:endParaRPr lang="fr-FR" dirty="0" smtClean="0">
              <a:solidFill>
                <a:srgbClr val="FFC000"/>
              </a:solidFill>
            </a:endParaRPr>
          </a:p>
          <a:p>
            <a:r>
              <a:rPr lang="fr-FR" b="1" dirty="0" smtClean="0">
                <a:solidFill>
                  <a:srgbClr val="FFFF00"/>
                </a:solidFill>
              </a:rPr>
              <a:t>Logique :</a:t>
            </a:r>
          </a:p>
          <a:p>
            <a:pPr>
              <a:buNone/>
            </a:pPr>
            <a:r>
              <a:rPr lang="fr-FR" dirty="0" smtClean="0">
                <a:solidFill>
                  <a:srgbClr val="FFC000"/>
                </a:solidFill>
              </a:rPr>
              <a:t>		Organisez et ordonnez de façon rationnelle les idées. Construire un plan.</a:t>
            </a:r>
          </a:p>
          <a:p>
            <a:pPr algn="just">
              <a:buNone/>
            </a:pPr>
            <a:r>
              <a:rPr lang="fr-FR" dirty="0" smtClean="0">
                <a:solidFill>
                  <a:srgbClr val="FFC000"/>
                </a:solidFill>
              </a:rPr>
              <a:t>		Même si la mise en forme des diapositives n’est pas totalement uniforme elle doit aussi obéir à une certaine logique. C’est le fil conducteur qui participe à la cohérence de l’ensemble.</a:t>
            </a:r>
          </a:p>
          <a:p>
            <a:pPr>
              <a:buNone/>
            </a:pPr>
            <a:endParaRPr lang="fr-FR" dirty="0" smtClean="0">
              <a:solidFill>
                <a:srgbClr val="FFC000"/>
              </a:solidFill>
            </a:endParaRPr>
          </a:p>
          <a:p>
            <a:endParaRPr lang="fr-FR" dirty="0" smtClean="0">
              <a:solidFill>
                <a:srgbClr val="FFC000"/>
              </a:solidFill>
            </a:endParaRPr>
          </a:p>
          <a:p>
            <a:endParaRPr lang="fr-FR" dirty="0" smtClean="0">
              <a:solidFill>
                <a:srgbClr val="FFC000"/>
              </a:solidFill>
            </a:endParaRPr>
          </a:p>
          <a:p>
            <a:endParaRPr lang="fr-FR" dirty="0" smtClean="0">
              <a:solidFill>
                <a:srgbClr val="FFC000"/>
              </a:solidFill>
            </a:endParaRPr>
          </a:p>
          <a:p>
            <a:endParaRPr lang="fr-FR" dirty="0" smtClean="0">
              <a:solidFill>
                <a:srgbClr val="FFC000"/>
              </a:solidFill>
            </a:endParaRPr>
          </a:p>
          <a:p>
            <a:endParaRPr lang="fr-FR" dirty="0" smtClean="0">
              <a:solidFill>
                <a:srgbClr val="FFC000"/>
              </a:solidFill>
            </a:endParaRPr>
          </a:p>
          <a:p>
            <a:endParaRPr lang="fr-FR" dirty="0">
              <a:solidFill>
                <a:srgbClr val="FFC000"/>
              </a:solidFill>
            </a:endParaRPr>
          </a:p>
        </p:txBody>
      </p:sp>
      <p:pic>
        <p:nvPicPr>
          <p:cNvPr id="10242" name="Picture 2" descr="http://photoartsetloisirs.unblog.fr/files/2013/05/invitation-soiree-diaporama1.jpg"/>
          <p:cNvPicPr>
            <a:picLocks noChangeAspect="1" noChangeArrowheads="1"/>
          </p:cNvPicPr>
          <p:nvPr/>
        </p:nvPicPr>
        <p:blipFill>
          <a:blip r:embed="rId2" cstate="print"/>
          <a:srcRect/>
          <a:stretch>
            <a:fillRect/>
          </a:stretch>
        </p:blipFill>
        <p:spPr bwMode="auto">
          <a:xfrm>
            <a:off x="7429520" y="1177960"/>
            <a:ext cx="1503439" cy="125090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00034" y="71414"/>
            <a:ext cx="8229600" cy="1011222"/>
          </a:xfrm>
          <a:solidFill>
            <a:schemeClr val="accent1">
              <a:lumMod val="75000"/>
            </a:schemeClr>
          </a:solidFill>
        </p:spPr>
        <p:txBody>
          <a:bodyPr/>
          <a:lstStyle/>
          <a:p>
            <a:r>
              <a:rPr lang="fr-FR" dirty="0" smtClean="0">
                <a:solidFill>
                  <a:schemeClr val="accent5">
                    <a:lumMod val="20000"/>
                    <a:lumOff val="80000"/>
                  </a:schemeClr>
                </a:solidFill>
              </a:rPr>
              <a:t>Comparaison item N°1</a:t>
            </a:r>
            <a:endParaRPr lang="fr-FR" dirty="0">
              <a:solidFill>
                <a:schemeClr val="accent5">
                  <a:lumMod val="20000"/>
                  <a:lumOff val="80000"/>
                </a:schemeClr>
              </a:solidFill>
            </a:endParaRPr>
          </a:p>
        </p:txBody>
      </p:sp>
      <p:sp>
        <p:nvSpPr>
          <p:cNvPr id="5" name="Espace réservé du contenu 4"/>
          <p:cNvSpPr>
            <a:spLocks noGrp="1"/>
          </p:cNvSpPr>
          <p:nvPr>
            <p:ph idx="1"/>
          </p:nvPr>
        </p:nvSpPr>
        <p:spPr/>
        <p:txBody>
          <a:bodyPr/>
          <a:lstStyle/>
          <a:p>
            <a:endParaRPr lang="fr-FR" dirty="0"/>
          </a:p>
        </p:txBody>
      </p:sp>
      <p:pic>
        <p:nvPicPr>
          <p:cNvPr id="7169" name="Picture 1"/>
          <p:cNvPicPr>
            <a:picLocks noChangeAspect="1" noChangeArrowheads="1"/>
          </p:cNvPicPr>
          <p:nvPr/>
        </p:nvPicPr>
        <p:blipFill>
          <a:blip r:embed="rId2"/>
          <a:srcRect l="14724" t="21166" r="19938" b="17867"/>
          <a:stretch>
            <a:fillRect/>
          </a:stretch>
        </p:blipFill>
        <p:spPr bwMode="auto">
          <a:xfrm>
            <a:off x="0" y="1142984"/>
            <a:ext cx="4500562" cy="3359574"/>
          </a:xfrm>
          <a:prstGeom prst="rect">
            <a:avLst/>
          </a:prstGeom>
          <a:noFill/>
          <a:ln w="9525">
            <a:noFill/>
            <a:miter lim="800000"/>
            <a:headEnd/>
            <a:tailEnd/>
          </a:ln>
          <a:effectLst/>
        </p:spPr>
      </p:pic>
      <p:pic>
        <p:nvPicPr>
          <p:cNvPr id="16387" name="Picture 3"/>
          <p:cNvPicPr>
            <a:picLocks noChangeAspect="1" noChangeArrowheads="1"/>
          </p:cNvPicPr>
          <p:nvPr/>
        </p:nvPicPr>
        <p:blipFill>
          <a:blip r:embed="rId3"/>
          <a:srcRect l="17884" t="15873" r="3385" b="11111"/>
          <a:stretch>
            <a:fillRect/>
          </a:stretch>
        </p:blipFill>
        <p:spPr bwMode="auto">
          <a:xfrm>
            <a:off x="4354580" y="3286124"/>
            <a:ext cx="4718014" cy="35004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5400" dirty="0" smtClean="0">
                <a:solidFill>
                  <a:srgbClr val="FFFF00"/>
                </a:solidFill>
                <a:latin typeface="Brush Script MT" pitchFamily="66" charset="0"/>
              </a:rPr>
              <a:t>Item N°2 : Police de caractère</a:t>
            </a:r>
            <a:endParaRPr lang="fr-FR" sz="5400" dirty="0">
              <a:solidFill>
                <a:srgbClr val="FFFF00"/>
              </a:solidFill>
              <a:latin typeface="Brush Script MT" pitchFamily="66" charset="0"/>
            </a:endParaRPr>
          </a:p>
        </p:txBody>
      </p:sp>
      <p:sp>
        <p:nvSpPr>
          <p:cNvPr id="3" name="Espace réservé du contenu 2"/>
          <p:cNvSpPr>
            <a:spLocks noGrp="1"/>
          </p:cNvSpPr>
          <p:nvPr>
            <p:ph idx="1"/>
          </p:nvPr>
        </p:nvSpPr>
        <p:spPr>
          <a:xfrm>
            <a:off x="428596" y="1571612"/>
            <a:ext cx="8229600" cy="5000660"/>
          </a:xfrm>
        </p:spPr>
        <p:txBody>
          <a:bodyPr>
            <a:normAutofit/>
          </a:bodyPr>
          <a:lstStyle/>
          <a:p>
            <a:r>
              <a:rPr lang="fr-FR" sz="4000" b="1" dirty="0" smtClean="0">
                <a:solidFill>
                  <a:srgbClr val="FFC000"/>
                </a:solidFill>
                <a:latin typeface="Snap ITC" pitchFamily="82" charset="0"/>
              </a:rPr>
              <a:t>Préparer le travail</a:t>
            </a:r>
            <a:endParaRPr lang="fr-FR" sz="1000" b="1" dirty="0" smtClean="0">
              <a:solidFill>
                <a:srgbClr val="FFC000"/>
              </a:solidFill>
              <a:latin typeface="Snap ITC" pitchFamily="82" charset="0"/>
            </a:endParaRPr>
          </a:p>
          <a:p>
            <a:pPr>
              <a:buNone/>
            </a:pPr>
            <a:r>
              <a:rPr lang="fr-FR" dirty="0" smtClean="0">
                <a:solidFill>
                  <a:srgbClr val="FFFF00"/>
                </a:solidFill>
                <a:latin typeface="Curlz MT" pitchFamily="82" charset="0"/>
              </a:rPr>
              <a:t>Avant de créer le diaporama il est bon de répondre à ces questions :</a:t>
            </a:r>
          </a:p>
          <a:p>
            <a:pPr>
              <a:buNone/>
            </a:pPr>
            <a:endParaRPr lang="fr-FR" sz="1050" dirty="0" smtClean="0">
              <a:solidFill>
                <a:srgbClr val="FFFF00"/>
              </a:solidFill>
              <a:latin typeface="Curlz MT" pitchFamily="82" charset="0"/>
            </a:endParaRPr>
          </a:p>
          <a:p>
            <a:r>
              <a:rPr lang="fr-FR" sz="1600" dirty="0" smtClean="0">
                <a:solidFill>
                  <a:srgbClr val="FFC000"/>
                </a:solidFill>
                <a:latin typeface="Bernard MT Condensed" pitchFamily="18" charset="0"/>
              </a:rPr>
              <a:t>Pour qui ? Où ca ? dans quel but ? A qui s’adresse le diaporama ?</a:t>
            </a:r>
          </a:p>
          <a:p>
            <a:r>
              <a:rPr lang="fr-FR" sz="1600" dirty="0" smtClean="0">
                <a:solidFill>
                  <a:srgbClr val="FFC000"/>
                </a:solidFill>
                <a:latin typeface="Bernard MT Condensed" pitchFamily="18" charset="0"/>
              </a:rPr>
              <a:t>Dans quel contexte sera-t-il présenté ?</a:t>
            </a:r>
          </a:p>
          <a:p>
            <a:r>
              <a:rPr lang="fr-FR" sz="1600" dirty="0" smtClean="0">
                <a:solidFill>
                  <a:srgbClr val="FFC000"/>
                </a:solidFill>
                <a:latin typeface="Bernard MT Condensed" pitchFamily="18" charset="0"/>
              </a:rPr>
              <a:t>A quoi va-t-il servir ?</a:t>
            </a:r>
          </a:p>
          <a:p>
            <a:r>
              <a:rPr lang="fr-FR" sz="1600" dirty="0" smtClean="0">
                <a:solidFill>
                  <a:srgbClr val="FFC000"/>
                </a:solidFill>
                <a:latin typeface="Bernard MT Condensed" pitchFamily="18" charset="0"/>
              </a:rPr>
              <a:t>Quoi ? Quels sont les messages essentiels à faire passer ?</a:t>
            </a:r>
          </a:p>
          <a:p>
            <a:endParaRPr lang="fr-FR" dirty="0" smtClean="0">
              <a:solidFill>
                <a:srgbClr val="FFC000"/>
              </a:solidFill>
            </a:endParaRPr>
          </a:p>
          <a:p>
            <a:endParaRPr lang="fr-FR" dirty="0" smtClean="0">
              <a:solidFill>
                <a:srgbClr val="FFC000"/>
              </a:solidFill>
            </a:endParaRPr>
          </a:p>
          <a:p>
            <a:endParaRPr lang="fr-FR" dirty="0">
              <a:solidFill>
                <a:srgbClr val="FFC000"/>
              </a:solidFill>
            </a:endParaRPr>
          </a:p>
        </p:txBody>
      </p:sp>
      <p:pic>
        <p:nvPicPr>
          <p:cNvPr id="10242" name="Picture 2" descr="http://photoartsetloisirs.unblog.fr/files/2013/05/invitation-soiree-diaporama1.jpg"/>
          <p:cNvPicPr>
            <a:picLocks noChangeAspect="1" noChangeArrowheads="1"/>
          </p:cNvPicPr>
          <p:nvPr/>
        </p:nvPicPr>
        <p:blipFill>
          <a:blip r:embed="rId2" cstate="print"/>
          <a:srcRect/>
          <a:stretch>
            <a:fillRect/>
          </a:stretch>
        </p:blipFill>
        <p:spPr bwMode="auto">
          <a:xfrm>
            <a:off x="7643834" y="5643578"/>
            <a:ext cx="1287897" cy="1071570"/>
          </a:xfrm>
          <a:prstGeom prst="rect">
            <a:avLst/>
          </a:prstGeom>
          <a:noFill/>
        </p:spPr>
      </p:pic>
      <p:pic>
        <p:nvPicPr>
          <p:cNvPr id="17410" name="Picture 2" descr="http://infoprographiesimple.free.fr/tutos_animation_Eanim/diaporama_carrousel_1.png"/>
          <p:cNvPicPr>
            <a:picLocks noChangeAspect="1" noChangeArrowheads="1"/>
          </p:cNvPicPr>
          <p:nvPr/>
        </p:nvPicPr>
        <p:blipFill>
          <a:blip r:embed="rId3"/>
          <a:srcRect/>
          <a:stretch>
            <a:fillRect/>
          </a:stretch>
        </p:blipFill>
        <p:spPr bwMode="auto">
          <a:xfrm>
            <a:off x="2071670" y="4929198"/>
            <a:ext cx="4357718" cy="179237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solidFill>
                  <a:srgbClr val="FFFF00"/>
                </a:solidFill>
              </a:rPr>
              <a:t>Item N°2 : Police de caractère</a:t>
            </a:r>
          </a:p>
        </p:txBody>
      </p:sp>
      <p:sp>
        <p:nvSpPr>
          <p:cNvPr id="3" name="Espace réservé du contenu 2"/>
          <p:cNvSpPr>
            <a:spLocks noGrp="1"/>
          </p:cNvSpPr>
          <p:nvPr>
            <p:ph idx="1"/>
          </p:nvPr>
        </p:nvSpPr>
        <p:spPr>
          <a:xfrm>
            <a:off x="428596" y="1571612"/>
            <a:ext cx="8229600" cy="5000660"/>
          </a:xfrm>
        </p:spPr>
        <p:txBody>
          <a:bodyPr>
            <a:normAutofit/>
          </a:bodyPr>
          <a:lstStyle/>
          <a:p>
            <a:r>
              <a:rPr lang="fr-FR" b="1" dirty="0" smtClean="0">
                <a:solidFill>
                  <a:srgbClr val="FFC000"/>
                </a:solidFill>
              </a:rPr>
              <a:t>Préparer le travail</a:t>
            </a:r>
          </a:p>
          <a:p>
            <a:endParaRPr lang="fr-FR" sz="1000" b="1" dirty="0" smtClean="0">
              <a:solidFill>
                <a:srgbClr val="FFC000"/>
              </a:solidFill>
            </a:endParaRPr>
          </a:p>
          <a:p>
            <a:pPr>
              <a:buNone/>
            </a:pPr>
            <a:r>
              <a:rPr lang="fr-FR" sz="2400" b="1" dirty="0" smtClean="0">
                <a:solidFill>
                  <a:srgbClr val="FFFF00"/>
                </a:solidFill>
              </a:rPr>
              <a:t>Avant de créer le diaporama il est bon de répondre à ces questions :</a:t>
            </a:r>
          </a:p>
          <a:p>
            <a:r>
              <a:rPr lang="fr-FR" sz="2400" dirty="0" smtClean="0">
                <a:solidFill>
                  <a:srgbClr val="FFC000"/>
                </a:solidFill>
              </a:rPr>
              <a:t>Pour qui ? Où ca ? dans quel but ? A qui s’adresse le diaporama ?</a:t>
            </a:r>
          </a:p>
          <a:p>
            <a:r>
              <a:rPr lang="fr-FR" sz="2400" dirty="0" smtClean="0">
                <a:solidFill>
                  <a:srgbClr val="FFC000"/>
                </a:solidFill>
              </a:rPr>
              <a:t>Dans quel contexte sera-t-il présenté ?</a:t>
            </a:r>
          </a:p>
          <a:p>
            <a:r>
              <a:rPr lang="fr-FR" sz="2400" dirty="0" smtClean="0">
                <a:solidFill>
                  <a:srgbClr val="FFC000"/>
                </a:solidFill>
              </a:rPr>
              <a:t>A quoi va-t-il servir ?</a:t>
            </a:r>
          </a:p>
          <a:p>
            <a:r>
              <a:rPr lang="fr-FR" sz="2400" dirty="0" smtClean="0">
                <a:solidFill>
                  <a:srgbClr val="FFC000"/>
                </a:solidFill>
              </a:rPr>
              <a:t>Quoi ? Quels sont les messages essentiels à faire passer ?</a:t>
            </a:r>
          </a:p>
          <a:p>
            <a:endParaRPr lang="fr-FR" dirty="0" smtClean="0">
              <a:solidFill>
                <a:srgbClr val="FFC000"/>
              </a:solidFill>
            </a:endParaRPr>
          </a:p>
          <a:p>
            <a:endParaRPr lang="fr-FR" dirty="0" smtClean="0">
              <a:solidFill>
                <a:srgbClr val="FFC000"/>
              </a:solidFill>
            </a:endParaRPr>
          </a:p>
          <a:p>
            <a:endParaRPr lang="fr-FR" dirty="0">
              <a:solidFill>
                <a:srgbClr val="FFC000"/>
              </a:solidFill>
            </a:endParaRPr>
          </a:p>
        </p:txBody>
      </p:sp>
      <p:pic>
        <p:nvPicPr>
          <p:cNvPr id="10242" name="Picture 2" descr="http://photoartsetloisirs.unblog.fr/files/2013/05/invitation-soiree-diaporama1.jpg"/>
          <p:cNvPicPr>
            <a:picLocks noChangeAspect="1" noChangeArrowheads="1"/>
          </p:cNvPicPr>
          <p:nvPr/>
        </p:nvPicPr>
        <p:blipFill>
          <a:blip r:embed="rId2" cstate="print"/>
          <a:srcRect/>
          <a:stretch>
            <a:fillRect/>
          </a:stretch>
        </p:blipFill>
        <p:spPr bwMode="auto">
          <a:xfrm>
            <a:off x="7643834" y="5643578"/>
            <a:ext cx="1287897" cy="1071570"/>
          </a:xfrm>
          <a:prstGeom prst="rect">
            <a:avLst/>
          </a:prstGeom>
          <a:noFill/>
        </p:spPr>
      </p:pic>
      <p:pic>
        <p:nvPicPr>
          <p:cNvPr id="17410" name="Picture 2" descr="http://infoprographiesimple.free.fr/tutos_animation_Eanim/diaporama_carrousel_1.png"/>
          <p:cNvPicPr>
            <a:picLocks noChangeAspect="1" noChangeArrowheads="1"/>
          </p:cNvPicPr>
          <p:nvPr/>
        </p:nvPicPr>
        <p:blipFill>
          <a:blip r:embed="rId3"/>
          <a:srcRect/>
          <a:stretch>
            <a:fillRect/>
          </a:stretch>
        </p:blipFill>
        <p:spPr bwMode="auto">
          <a:xfrm>
            <a:off x="2714612" y="5445952"/>
            <a:ext cx="3433040" cy="141204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00034" y="71414"/>
            <a:ext cx="8229600" cy="1011222"/>
          </a:xfrm>
          <a:solidFill>
            <a:schemeClr val="accent1">
              <a:lumMod val="75000"/>
            </a:schemeClr>
          </a:solidFill>
        </p:spPr>
        <p:txBody>
          <a:bodyPr/>
          <a:lstStyle/>
          <a:p>
            <a:r>
              <a:rPr lang="fr-FR" dirty="0" smtClean="0">
                <a:solidFill>
                  <a:schemeClr val="accent5">
                    <a:lumMod val="20000"/>
                    <a:lumOff val="80000"/>
                  </a:schemeClr>
                </a:solidFill>
              </a:rPr>
              <a:t>Comparaison item N°2</a:t>
            </a:r>
            <a:endParaRPr lang="fr-FR" dirty="0">
              <a:solidFill>
                <a:schemeClr val="accent5">
                  <a:lumMod val="20000"/>
                  <a:lumOff val="80000"/>
                </a:schemeClr>
              </a:solidFill>
            </a:endParaRPr>
          </a:p>
        </p:txBody>
      </p:sp>
      <p:sp>
        <p:nvSpPr>
          <p:cNvPr id="5" name="Espace réservé du contenu 4"/>
          <p:cNvSpPr>
            <a:spLocks noGrp="1"/>
          </p:cNvSpPr>
          <p:nvPr>
            <p:ph idx="1"/>
          </p:nvPr>
        </p:nvSpPr>
        <p:spPr/>
        <p:txBody>
          <a:bodyPr/>
          <a:lstStyle/>
          <a:p>
            <a:endParaRPr lang="fr-FR" dirty="0"/>
          </a:p>
        </p:txBody>
      </p:sp>
      <p:pic>
        <p:nvPicPr>
          <p:cNvPr id="4097" name="Picture 1"/>
          <p:cNvPicPr>
            <a:picLocks noChangeAspect="1" noChangeArrowheads="1"/>
          </p:cNvPicPr>
          <p:nvPr/>
        </p:nvPicPr>
        <p:blipFill>
          <a:blip r:embed="rId2"/>
          <a:srcRect l="14712" t="20789" r="18763" b="16844"/>
          <a:stretch>
            <a:fillRect/>
          </a:stretch>
        </p:blipFill>
        <p:spPr bwMode="auto">
          <a:xfrm>
            <a:off x="71438" y="1428736"/>
            <a:ext cx="4929190" cy="3696893"/>
          </a:xfrm>
          <a:prstGeom prst="rect">
            <a:avLst/>
          </a:prstGeom>
          <a:noFill/>
          <a:ln w="9525">
            <a:noFill/>
            <a:miter lim="800000"/>
            <a:headEnd/>
            <a:tailEnd/>
          </a:ln>
          <a:effectLst/>
        </p:spPr>
      </p:pic>
      <p:pic>
        <p:nvPicPr>
          <p:cNvPr id="4098" name="Picture 2"/>
          <p:cNvPicPr>
            <a:picLocks noChangeAspect="1" noChangeArrowheads="1"/>
          </p:cNvPicPr>
          <p:nvPr/>
        </p:nvPicPr>
        <p:blipFill>
          <a:blip r:embed="rId3"/>
          <a:srcRect l="14380" t="21668" r="19435" b="17268"/>
          <a:stretch>
            <a:fillRect/>
          </a:stretch>
        </p:blipFill>
        <p:spPr bwMode="auto">
          <a:xfrm>
            <a:off x="4143372" y="3143248"/>
            <a:ext cx="4936103" cy="364331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FFFF00"/>
                </a:solidFill>
              </a:rPr>
              <a:t>Item N°3 : Texte</a:t>
            </a:r>
            <a:endParaRPr lang="fr-FR" dirty="0">
              <a:solidFill>
                <a:srgbClr val="FFFF00"/>
              </a:solidFill>
            </a:endParaRPr>
          </a:p>
        </p:txBody>
      </p:sp>
      <p:sp>
        <p:nvSpPr>
          <p:cNvPr id="3" name="Espace réservé du contenu 2"/>
          <p:cNvSpPr>
            <a:spLocks noGrp="1"/>
          </p:cNvSpPr>
          <p:nvPr>
            <p:ph idx="1"/>
          </p:nvPr>
        </p:nvSpPr>
        <p:spPr>
          <a:xfrm>
            <a:off x="500034" y="1643026"/>
            <a:ext cx="8229600" cy="5214974"/>
          </a:xfrm>
        </p:spPr>
        <p:txBody>
          <a:bodyPr>
            <a:normAutofit fontScale="92500" lnSpcReduction="20000"/>
          </a:bodyPr>
          <a:lstStyle/>
          <a:p>
            <a:pPr algn="just"/>
            <a:r>
              <a:rPr lang="fr-FR" sz="2400" b="1" dirty="0" smtClean="0">
                <a:solidFill>
                  <a:srgbClr val="FFC000"/>
                </a:solidFill>
              </a:rPr>
              <a:t>L’agence nationale des usages des TICE </a:t>
            </a:r>
            <a:r>
              <a:rPr lang="fr-FR" sz="2400" dirty="0" smtClean="0">
                <a:solidFill>
                  <a:srgbClr val="FFC000"/>
                </a:solidFill>
              </a:rPr>
              <a:t>accompagne la politique de développement de l’usage des technologies éducatives en concentrant son action sur les priorités nationales. C’est un service du ministère de l ’éducation nationale mis en œuvre par le Centre national de documentation pédagogique. Elle compte sur une équipe de huit professionnels et sur un réseau de correspondants académiques SCEREN, répartis dans toutes la France.</a:t>
            </a:r>
          </a:p>
          <a:p>
            <a:pPr algn="just"/>
            <a:endParaRPr lang="fr-FR" sz="2400" dirty="0" smtClean="0">
              <a:solidFill>
                <a:srgbClr val="FFC000"/>
              </a:solidFill>
            </a:endParaRPr>
          </a:p>
          <a:p>
            <a:pPr algn="just"/>
            <a:r>
              <a:rPr lang="fr-FR" sz="2400" b="1" dirty="0" smtClean="0">
                <a:solidFill>
                  <a:srgbClr val="FFC000"/>
                </a:solidFill>
              </a:rPr>
              <a:t>L’agence a été créée en </a:t>
            </a:r>
            <a:r>
              <a:rPr lang="fr-FR" sz="2400" dirty="0" smtClean="0">
                <a:solidFill>
                  <a:srgbClr val="FFC000"/>
                </a:solidFill>
              </a:rPr>
              <a:t>2004, en réponse à une commande du ministère de l’éducation nationale, pour promouvoir les usages éducatifs des technologies de l’information et de la communication (voir dossier de presse). Elle fonctionne en concertation avec la sous direction des technologies de l’information et de la communication pour l’éducation (SDTICE) du ministère de l’éducation nationale. Ses services sont proposés à l’ensemble de la communauté éducative (enseignants, conseillers, parents d’élèves, etc.).</a:t>
            </a:r>
            <a:endParaRPr lang="fr-FR" sz="2400" dirty="0">
              <a:solidFill>
                <a:srgbClr val="FFC000"/>
              </a:solidFill>
            </a:endParaRPr>
          </a:p>
          <a:p>
            <a:endParaRPr lang="fr-FR" dirty="0" smtClean="0"/>
          </a:p>
          <a:p>
            <a:endParaRPr lang="fr-FR" dirty="0"/>
          </a:p>
          <a:p>
            <a:endParaRPr lang="fr-FR" dirty="0" smtClean="0"/>
          </a:p>
          <a:p>
            <a:endParaRPr lang="fr-FR" dirty="0"/>
          </a:p>
          <a:p>
            <a:endParaRPr lang="fr-FR" dirty="0"/>
          </a:p>
        </p:txBody>
      </p:sp>
      <p:pic>
        <p:nvPicPr>
          <p:cNvPr id="6" name="Picture 2" descr="http://photoartsetloisirs.unblog.fr/files/2013/05/invitation-soiree-diaporama1.jpg"/>
          <p:cNvPicPr>
            <a:picLocks noChangeAspect="1" noChangeArrowheads="1"/>
          </p:cNvPicPr>
          <p:nvPr/>
        </p:nvPicPr>
        <p:blipFill>
          <a:blip r:embed="rId2" cstate="print"/>
          <a:srcRect/>
          <a:stretch>
            <a:fillRect/>
          </a:stretch>
        </p:blipFill>
        <p:spPr bwMode="auto">
          <a:xfrm>
            <a:off x="7429520" y="285728"/>
            <a:ext cx="1373757" cy="114300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1428736"/>
            <a:ext cx="8229600" cy="4972072"/>
          </a:xfrm>
          <a:noFill/>
        </p:spPr>
        <p:txBody>
          <a:bodyPr>
            <a:noAutofit/>
          </a:bodyPr>
          <a:lstStyle/>
          <a:p>
            <a:pPr>
              <a:lnSpc>
                <a:spcPts val="3200"/>
              </a:lnSpc>
            </a:pPr>
            <a:r>
              <a:rPr lang="fr-FR" sz="2400" dirty="0" smtClean="0">
                <a:solidFill>
                  <a:srgbClr val="FFC000"/>
                </a:solidFill>
              </a:rPr>
              <a:t>Un service du ministère de l’éducation nationale</a:t>
            </a:r>
          </a:p>
          <a:p>
            <a:pPr>
              <a:lnSpc>
                <a:spcPts val="3200"/>
              </a:lnSpc>
            </a:pPr>
            <a:r>
              <a:rPr lang="fr-FR" sz="2400" dirty="0" smtClean="0">
                <a:solidFill>
                  <a:srgbClr val="FFC000"/>
                </a:solidFill>
              </a:rPr>
              <a:t>Création en 2004</a:t>
            </a:r>
          </a:p>
          <a:p>
            <a:pPr>
              <a:lnSpc>
                <a:spcPts val="3200"/>
              </a:lnSpc>
            </a:pPr>
            <a:r>
              <a:rPr lang="fr-FR" sz="2400" dirty="0" smtClean="0">
                <a:solidFill>
                  <a:srgbClr val="FFC000"/>
                </a:solidFill>
              </a:rPr>
              <a:t>Mise en œuvre par le CNDP</a:t>
            </a:r>
          </a:p>
          <a:p>
            <a:pPr>
              <a:lnSpc>
                <a:spcPts val="3200"/>
              </a:lnSpc>
            </a:pPr>
            <a:r>
              <a:rPr lang="fr-FR" sz="2400" dirty="0" smtClean="0">
                <a:solidFill>
                  <a:srgbClr val="FFC000"/>
                </a:solidFill>
              </a:rPr>
              <a:t>Accompagne la politique de développement de l’usage des technologies éducatives</a:t>
            </a:r>
          </a:p>
          <a:p>
            <a:pPr>
              <a:lnSpc>
                <a:spcPts val="3200"/>
              </a:lnSpc>
            </a:pPr>
            <a:r>
              <a:rPr lang="fr-FR" sz="2400" dirty="0" smtClean="0">
                <a:solidFill>
                  <a:srgbClr val="FFC000"/>
                </a:solidFill>
              </a:rPr>
              <a:t>Fonctionne en concertation avec la SDTICE</a:t>
            </a:r>
          </a:p>
          <a:p>
            <a:pPr>
              <a:lnSpc>
                <a:spcPts val="3200"/>
              </a:lnSpc>
            </a:pPr>
            <a:r>
              <a:rPr lang="fr-FR" sz="2400" dirty="0" smtClean="0">
                <a:solidFill>
                  <a:srgbClr val="FFC000"/>
                </a:solidFill>
              </a:rPr>
              <a:t>Equipe de 8 professionnels</a:t>
            </a:r>
          </a:p>
          <a:p>
            <a:pPr>
              <a:lnSpc>
                <a:spcPts val="3200"/>
              </a:lnSpc>
            </a:pPr>
            <a:r>
              <a:rPr lang="fr-FR" sz="2400" dirty="0" smtClean="0">
                <a:solidFill>
                  <a:srgbClr val="FFC000"/>
                </a:solidFill>
              </a:rPr>
              <a:t>Réseau de correspondants académiques</a:t>
            </a:r>
          </a:p>
          <a:p>
            <a:pPr>
              <a:lnSpc>
                <a:spcPts val="3200"/>
              </a:lnSpc>
            </a:pPr>
            <a:r>
              <a:rPr lang="fr-FR" sz="2400" dirty="0" smtClean="0">
                <a:solidFill>
                  <a:srgbClr val="FFC000"/>
                </a:solidFill>
              </a:rPr>
              <a:t>Des services proposés à l’ensemble de la communauté éducative</a:t>
            </a:r>
          </a:p>
          <a:p>
            <a:pPr>
              <a:lnSpc>
                <a:spcPts val="3200"/>
              </a:lnSpc>
              <a:buNone/>
            </a:pPr>
            <a:endParaRPr lang="fr-FR" sz="2400" dirty="0" smtClean="0"/>
          </a:p>
          <a:p>
            <a:pPr>
              <a:lnSpc>
                <a:spcPts val="3200"/>
              </a:lnSpc>
            </a:pPr>
            <a:endParaRPr lang="fr-FR" sz="2400" dirty="0"/>
          </a:p>
        </p:txBody>
      </p:sp>
      <p:sp>
        <p:nvSpPr>
          <p:cNvPr id="4" name="Titre 1"/>
          <p:cNvSpPr txBox="1">
            <a:spLocks/>
          </p:cNvSpPr>
          <p:nvPr/>
        </p:nvSpPr>
        <p:spPr>
          <a:xfrm>
            <a:off x="428596" y="28572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400" b="0" i="0" u="none" strike="noStrike" kern="1200" cap="none" spc="0" normalizeH="0" baseline="0" noProof="0" dirty="0" smtClean="0">
                <a:ln>
                  <a:noFill/>
                </a:ln>
                <a:solidFill>
                  <a:schemeClr val="accent5">
                    <a:lumMod val="40000"/>
                    <a:lumOff val="60000"/>
                  </a:schemeClr>
                </a:solidFill>
                <a:effectLst/>
                <a:uLnTx/>
                <a:uFillTx/>
                <a:latin typeface="+mj-lt"/>
                <a:ea typeface="+mj-ea"/>
                <a:cs typeface="+mj-cs"/>
              </a:rPr>
              <a:t>Item N°3 : Texte</a:t>
            </a:r>
            <a:endParaRPr kumimoji="0" lang="fr-FR" sz="4400" b="0" i="0" u="none" strike="noStrike" kern="1200" cap="none" spc="0" normalizeH="0" baseline="0" noProof="0" dirty="0">
              <a:ln>
                <a:noFill/>
              </a:ln>
              <a:solidFill>
                <a:schemeClr val="accent5">
                  <a:lumMod val="40000"/>
                  <a:lumOff val="60000"/>
                </a:schemeClr>
              </a:solidFill>
              <a:effectLst/>
              <a:uLnTx/>
              <a:uFillTx/>
              <a:latin typeface="+mj-lt"/>
              <a:ea typeface="+mj-ea"/>
              <a:cs typeface="+mj-cs"/>
            </a:endParaRPr>
          </a:p>
        </p:txBody>
      </p:sp>
      <p:pic>
        <p:nvPicPr>
          <p:cNvPr id="5" name="Picture 2" descr="http://photoartsetloisirs.unblog.fr/files/2013/05/invitation-soiree-diaporama1.jpg"/>
          <p:cNvPicPr>
            <a:picLocks noChangeAspect="1" noChangeArrowheads="1"/>
          </p:cNvPicPr>
          <p:nvPr/>
        </p:nvPicPr>
        <p:blipFill>
          <a:blip r:embed="rId2" cstate="print"/>
          <a:srcRect/>
          <a:stretch>
            <a:fillRect/>
          </a:stretch>
        </p:blipFill>
        <p:spPr bwMode="auto">
          <a:xfrm>
            <a:off x="7072330" y="142852"/>
            <a:ext cx="1787963" cy="14876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00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100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nodeType="afterEffect">
                                  <p:stCondLst>
                                    <p:cond delay="100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nodeType="afterEffect">
                                  <p:stCondLst>
                                    <p:cond delay="100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par>
                          <p:cTn id="19" fill="hold">
                            <p:stCondLst>
                              <p:cond delay="5000"/>
                            </p:stCondLst>
                            <p:childTnLst>
                              <p:par>
                                <p:cTn id="20" presetID="1" presetClass="entr" presetSubtype="0" fill="hold" nodeType="afterEffect">
                                  <p:stCondLst>
                                    <p:cond delay="100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par>
                          <p:cTn id="22" fill="hold">
                            <p:stCondLst>
                              <p:cond delay="6000"/>
                            </p:stCondLst>
                            <p:childTnLst>
                              <p:par>
                                <p:cTn id="23" presetID="1" presetClass="entr" presetSubtype="0" fill="hold" nodeType="afterEffect">
                                  <p:stCondLst>
                                    <p:cond delay="100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par>
                          <p:cTn id="25" fill="hold">
                            <p:stCondLst>
                              <p:cond delay="7000"/>
                            </p:stCondLst>
                            <p:childTnLst>
                              <p:par>
                                <p:cTn id="26" presetID="1" presetClass="entr" presetSubtype="0" fill="hold" nodeType="afterEffect">
                                  <p:stCondLst>
                                    <p:cond delay="1000"/>
                                  </p:stCondLst>
                                  <p:childTnLst>
                                    <p:set>
                                      <p:cBhvr>
                                        <p:cTn id="27"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235</TotalTime>
  <Words>461</Words>
  <Application>Microsoft Office PowerPoint</Application>
  <PresentationFormat>Affichage à l'écran (4:3)</PresentationFormat>
  <Paragraphs>168</Paragraphs>
  <Slides>17</Slides>
  <Notes>0</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Thème Office</vt:lpstr>
      <vt:lpstr>Diaporama N°1</vt:lpstr>
      <vt:lpstr>Item N°1 : Couleurs et fond</vt:lpstr>
      <vt:lpstr>Item N°1 : Couleurs et fond</vt:lpstr>
      <vt:lpstr>Comparaison item N°1</vt:lpstr>
      <vt:lpstr>Item N°2 : Police de caractère</vt:lpstr>
      <vt:lpstr>Item N°2 : Police de caractère</vt:lpstr>
      <vt:lpstr>Comparaison item N°2</vt:lpstr>
      <vt:lpstr>Item N°3 : Texte</vt:lpstr>
      <vt:lpstr>Diapositive 9</vt:lpstr>
      <vt:lpstr>Comparaison item N°3</vt:lpstr>
      <vt:lpstr>Item N°4 : Images</vt:lpstr>
      <vt:lpstr>Item N°4 : Images</vt:lpstr>
      <vt:lpstr>Comparaison item N°4</vt:lpstr>
      <vt:lpstr>Item N°5 : Tableaux et graphiques</vt:lpstr>
      <vt:lpstr>Item N°5 : Tableaux et graphiques</vt:lpstr>
      <vt:lpstr>Item N°6 : Animations</vt:lpstr>
      <vt:lpstr>Item N°6 : Animations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Diaporama N°1</dc:title>
  <dc:creator> </dc:creator>
  <cp:lastModifiedBy>Modele</cp:lastModifiedBy>
  <cp:revision>69</cp:revision>
  <dcterms:created xsi:type="dcterms:W3CDTF">2013-11-26T08:36:19Z</dcterms:created>
  <dcterms:modified xsi:type="dcterms:W3CDTF">2013-11-26T14:56:29Z</dcterms:modified>
</cp:coreProperties>
</file>